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9" r:id="rId3"/>
  </p:sldIdLst>
  <p:sldSz cx="10693400" cy="7561263"/>
  <p:notesSz cx="6799263" cy="9929813"/>
  <p:defaultTextStyle>
    <a:defPPr>
      <a:defRPr lang="fr-F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3D3C"/>
    <a:srgbClr val="F0F8FA"/>
    <a:srgbClr val="CCFF99"/>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64" y="48"/>
      </p:cViewPr>
      <p:guideLst>
        <p:guide orient="horz" pos="238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D5DE8-0BF1-4189-A5EE-589C523AA22E}"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fr-FR"/>
        </a:p>
      </dgm:t>
    </dgm:pt>
    <dgm:pt modelId="{D78DF5E9-FB0C-43BD-AE32-B8EB1126AEB0}">
      <dgm:prSet phldrT="[Texte]" custT="1"/>
      <dgm:spPr>
        <a:solidFill>
          <a:schemeClr val="accent6">
            <a:lumMod val="75000"/>
            <a:alpha val="50000"/>
          </a:schemeClr>
        </a:solidFill>
      </dgm:spPr>
      <dgm:t>
        <a:bodyPr lIns="0" tIns="0" rIns="0" bIns="0"/>
        <a:lstStyle/>
        <a:p>
          <a:pPr>
            <a:lnSpc>
              <a:spcPct val="100000"/>
            </a:lnSpc>
          </a:pPr>
          <a:r>
            <a:rPr lang="fr-FR" sz="1200" b="1" i="1" dirty="0" smtClean="0">
              <a:ln>
                <a:noFill/>
              </a:ln>
              <a:solidFill>
                <a:srgbClr val="002060"/>
              </a:solidFill>
              <a:effectLst/>
              <a:latin typeface="Baskerville Old Face" pitchFamily="18" charset="0"/>
              <a:ea typeface="Times New Roman"/>
            </a:rPr>
            <a:t>Classe Préparatoire Enseignement Supérieur </a:t>
          </a:r>
          <a:endParaRPr lang="fr-FR" sz="1200" dirty="0">
            <a:ln>
              <a:noFill/>
            </a:ln>
            <a:solidFill>
              <a:srgbClr val="002060"/>
            </a:solidFill>
            <a:latin typeface="Baskerville Old Face" pitchFamily="18" charset="0"/>
          </a:endParaRPr>
        </a:p>
      </dgm:t>
    </dgm:pt>
    <dgm:pt modelId="{84EF697E-9238-4A8B-8F1D-5251BFB96B14}" type="parTrans" cxnId="{A3CBC7DC-9B0A-4D3E-93D2-54A94F7CACAE}">
      <dgm:prSet/>
      <dgm:spPr/>
      <dgm:t>
        <a:bodyPr/>
        <a:lstStyle/>
        <a:p>
          <a:endParaRPr lang="fr-FR">
            <a:ln>
              <a:noFill/>
            </a:ln>
            <a:solidFill>
              <a:srgbClr val="002060"/>
            </a:solidFill>
          </a:endParaRPr>
        </a:p>
      </dgm:t>
    </dgm:pt>
    <dgm:pt modelId="{7A248490-08F6-4673-9DFD-5C88341409CF}" type="sibTrans" cxnId="{A3CBC7DC-9B0A-4D3E-93D2-54A94F7CACAE}">
      <dgm:prSet/>
      <dgm:spPr/>
      <dgm:t>
        <a:bodyPr/>
        <a:lstStyle/>
        <a:p>
          <a:endParaRPr lang="fr-FR">
            <a:ln>
              <a:noFill/>
            </a:ln>
            <a:solidFill>
              <a:srgbClr val="002060"/>
            </a:solidFill>
          </a:endParaRPr>
        </a:p>
      </dgm:t>
    </dgm:pt>
    <dgm:pt modelId="{74D7F5DD-DC33-4B42-99DF-F5FB5B6EBEF7}">
      <dgm:prSet phldrT="[Texte]" custT="1"/>
      <dgm:spPr>
        <a:solidFill>
          <a:schemeClr val="accent6">
            <a:alpha val="50000"/>
          </a:schemeClr>
        </a:solidFill>
      </dgm:spPr>
      <dgm:t>
        <a:bodyPr lIns="0" tIns="0" rIns="0" bIns="0"/>
        <a:lstStyle/>
        <a:p>
          <a:endParaRPr lang="fr-FR" sz="1400" dirty="0" smtClean="0">
            <a:ln>
              <a:noFill/>
            </a:ln>
            <a:solidFill>
              <a:srgbClr val="002060"/>
            </a:solidFill>
            <a:latin typeface="Baskerville Old Face" pitchFamily="18" charset="0"/>
          </a:endParaRPr>
        </a:p>
        <a:p>
          <a:r>
            <a:rPr lang="fr-FR" sz="3600" dirty="0" smtClean="0">
              <a:ln>
                <a:noFill/>
              </a:ln>
              <a:solidFill>
                <a:srgbClr val="002060"/>
              </a:solidFill>
              <a:latin typeface="Baskerville Old Face" pitchFamily="18" charset="0"/>
            </a:rPr>
            <a:t>CPES</a:t>
          </a:r>
          <a:endParaRPr lang="fr-FR" sz="3600" dirty="0">
            <a:ln>
              <a:noFill/>
            </a:ln>
            <a:solidFill>
              <a:srgbClr val="002060"/>
            </a:solidFill>
            <a:latin typeface="Baskerville Old Face" pitchFamily="18" charset="0"/>
          </a:endParaRPr>
        </a:p>
        <a:p>
          <a:endParaRPr lang="fr-FR" sz="700" dirty="0">
            <a:ln>
              <a:noFill/>
            </a:ln>
            <a:solidFill>
              <a:srgbClr val="002060"/>
            </a:solidFill>
          </a:endParaRPr>
        </a:p>
      </dgm:t>
    </dgm:pt>
    <dgm:pt modelId="{42D37117-2E61-45DB-9620-708B0885CD91}" type="sibTrans" cxnId="{AB06B51D-DCC0-4ADB-BEEC-1962EF80477A}">
      <dgm:prSet/>
      <dgm:spPr/>
      <dgm:t>
        <a:bodyPr/>
        <a:lstStyle/>
        <a:p>
          <a:endParaRPr lang="fr-FR">
            <a:ln>
              <a:noFill/>
            </a:ln>
            <a:solidFill>
              <a:srgbClr val="002060"/>
            </a:solidFill>
          </a:endParaRPr>
        </a:p>
      </dgm:t>
    </dgm:pt>
    <dgm:pt modelId="{12FCCEE7-1CB0-4F66-9F63-DED30D8E1BB1}" type="parTrans" cxnId="{AB06B51D-DCC0-4ADB-BEEC-1962EF80477A}">
      <dgm:prSet/>
      <dgm:spPr/>
      <dgm:t>
        <a:bodyPr/>
        <a:lstStyle/>
        <a:p>
          <a:endParaRPr lang="fr-FR">
            <a:ln>
              <a:noFill/>
            </a:ln>
            <a:solidFill>
              <a:srgbClr val="002060"/>
            </a:solidFill>
          </a:endParaRPr>
        </a:p>
      </dgm:t>
    </dgm:pt>
    <dgm:pt modelId="{E35773C5-2837-414B-A0A9-57C936CC08B3}" type="pres">
      <dgm:prSet presAssocID="{A5AD5DE8-0BF1-4189-A5EE-589C523AA22E}" presName="composite" presStyleCnt="0">
        <dgm:presLayoutVars>
          <dgm:chMax val="1"/>
          <dgm:dir/>
          <dgm:resizeHandles val="exact"/>
        </dgm:presLayoutVars>
      </dgm:prSet>
      <dgm:spPr/>
      <dgm:t>
        <a:bodyPr/>
        <a:lstStyle/>
        <a:p>
          <a:endParaRPr lang="fr-FR"/>
        </a:p>
      </dgm:t>
    </dgm:pt>
    <dgm:pt modelId="{CA435124-9D9F-4EFC-BEE0-9239F677173C}" type="pres">
      <dgm:prSet presAssocID="{A5AD5DE8-0BF1-4189-A5EE-589C523AA22E}" presName="radial" presStyleCnt="0">
        <dgm:presLayoutVars>
          <dgm:animLvl val="ctr"/>
        </dgm:presLayoutVars>
      </dgm:prSet>
      <dgm:spPr/>
    </dgm:pt>
    <dgm:pt modelId="{3EE9D287-A0B6-41DA-84A9-7D80AC88378B}" type="pres">
      <dgm:prSet presAssocID="{74D7F5DD-DC33-4B42-99DF-F5FB5B6EBEF7}" presName="centerShape" presStyleLbl="vennNode1" presStyleIdx="0" presStyleCnt="2" custScaleX="83041" custScaleY="51222" custLinFactNeighborX="7" custLinFactNeighborY="-32704"/>
      <dgm:spPr/>
      <dgm:t>
        <a:bodyPr/>
        <a:lstStyle/>
        <a:p>
          <a:endParaRPr lang="fr-FR"/>
        </a:p>
      </dgm:t>
    </dgm:pt>
    <dgm:pt modelId="{1B531E52-447E-449A-8A0A-DFEAB5160FBF}" type="pres">
      <dgm:prSet presAssocID="{D78DF5E9-FB0C-43BD-AE32-B8EB1126AEB0}" presName="node" presStyleLbl="vennNode1" presStyleIdx="1" presStyleCnt="2" custScaleX="183750" custScaleY="159546" custRadScaleRad="91546" custRadScaleInc="4081">
        <dgm:presLayoutVars>
          <dgm:bulletEnabled val="1"/>
        </dgm:presLayoutVars>
      </dgm:prSet>
      <dgm:spPr/>
      <dgm:t>
        <a:bodyPr/>
        <a:lstStyle/>
        <a:p>
          <a:endParaRPr lang="fr-FR"/>
        </a:p>
      </dgm:t>
    </dgm:pt>
  </dgm:ptLst>
  <dgm:cxnLst>
    <dgm:cxn modelId="{22293309-EFD7-4BE5-9A8D-B6BF783B4B51}" type="presOf" srcId="{D78DF5E9-FB0C-43BD-AE32-B8EB1126AEB0}" destId="{1B531E52-447E-449A-8A0A-DFEAB5160FBF}" srcOrd="0" destOrd="0" presId="urn:microsoft.com/office/officeart/2005/8/layout/radial3"/>
    <dgm:cxn modelId="{9827EFA5-1D99-43A3-869A-CB10F7D99069}" type="presOf" srcId="{A5AD5DE8-0BF1-4189-A5EE-589C523AA22E}" destId="{E35773C5-2837-414B-A0A9-57C936CC08B3}" srcOrd="0" destOrd="0" presId="urn:microsoft.com/office/officeart/2005/8/layout/radial3"/>
    <dgm:cxn modelId="{A3CBC7DC-9B0A-4D3E-93D2-54A94F7CACAE}" srcId="{74D7F5DD-DC33-4B42-99DF-F5FB5B6EBEF7}" destId="{D78DF5E9-FB0C-43BD-AE32-B8EB1126AEB0}" srcOrd="0" destOrd="0" parTransId="{84EF697E-9238-4A8B-8F1D-5251BFB96B14}" sibTransId="{7A248490-08F6-4673-9DFD-5C88341409CF}"/>
    <dgm:cxn modelId="{AB06B51D-DCC0-4ADB-BEEC-1962EF80477A}" srcId="{A5AD5DE8-0BF1-4189-A5EE-589C523AA22E}" destId="{74D7F5DD-DC33-4B42-99DF-F5FB5B6EBEF7}" srcOrd="0" destOrd="0" parTransId="{12FCCEE7-1CB0-4F66-9F63-DED30D8E1BB1}" sibTransId="{42D37117-2E61-45DB-9620-708B0885CD91}"/>
    <dgm:cxn modelId="{8605D106-A2CE-4CBE-B587-EFC732A48C43}" type="presOf" srcId="{74D7F5DD-DC33-4B42-99DF-F5FB5B6EBEF7}" destId="{3EE9D287-A0B6-41DA-84A9-7D80AC88378B}" srcOrd="0" destOrd="0" presId="urn:microsoft.com/office/officeart/2005/8/layout/radial3"/>
    <dgm:cxn modelId="{1245E5C7-341C-4B50-A8D2-6F57F24086C7}" type="presParOf" srcId="{E35773C5-2837-414B-A0A9-57C936CC08B3}" destId="{CA435124-9D9F-4EFC-BEE0-9239F677173C}" srcOrd="0" destOrd="0" presId="urn:microsoft.com/office/officeart/2005/8/layout/radial3"/>
    <dgm:cxn modelId="{F52A2180-33B2-4E0B-A821-7A53368B5C60}" type="presParOf" srcId="{CA435124-9D9F-4EFC-BEE0-9239F677173C}" destId="{3EE9D287-A0B6-41DA-84A9-7D80AC88378B}" srcOrd="0" destOrd="0" presId="urn:microsoft.com/office/officeart/2005/8/layout/radial3"/>
    <dgm:cxn modelId="{3284B695-8358-4F0C-8479-0AC16FBED56A}" type="presParOf" srcId="{CA435124-9D9F-4EFC-BEE0-9239F677173C}" destId="{1B531E52-447E-449A-8A0A-DFEAB5160FBF}" srcOrd="1"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E9D287-A0B6-41DA-84A9-7D80AC88378B}">
      <dsp:nvSpPr>
        <dsp:cNvPr id="0" name=""/>
        <dsp:cNvSpPr/>
      </dsp:nvSpPr>
      <dsp:spPr>
        <a:xfrm>
          <a:off x="-7091" y="41873"/>
          <a:ext cx="1835545" cy="1132215"/>
        </a:xfrm>
        <a:prstGeom prst="ellipse">
          <a:avLst/>
        </a:prstGeom>
        <a:solidFill>
          <a:schemeClr val="accent6">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dirty="0" smtClean="0">
            <a:ln>
              <a:noFill/>
            </a:ln>
            <a:solidFill>
              <a:srgbClr val="002060"/>
            </a:solidFill>
            <a:latin typeface="Baskerville Old Face" pitchFamily="18" charset="0"/>
          </a:endParaRPr>
        </a:p>
        <a:p>
          <a:pPr lvl="0" algn="ctr" defTabSz="622300">
            <a:lnSpc>
              <a:spcPct val="90000"/>
            </a:lnSpc>
            <a:spcBef>
              <a:spcPct val="0"/>
            </a:spcBef>
            <a:spcAft>
              <a:spcPct val="35000"/>
            </a:spcAft>
          </a:pPr>
          <a:r>
            <a:rPr lang="fr-FR" sz="3600" kern="1200" dirty="0" smtClean="0">
              <a:ln>
                <a:noFill/>
              </a:ln>
              <a:solidFill>
                <a:srgbClr val="002060"/>
              </a:solidFill>
              <a:latin typeface="Baskerville Old Face" pitchFamily="18" charset="0"/>
            </a:rPr>
            <a:t>CPES</a:t>
          </a:r>
          <a:endParaRPr lang="fr-FR" sz="3600" kern="1200" dirty="0">
            <a:ln>
              <a:noFill/>
            </a:ln>
            <a:solidFill>
              <a:srgbClr val="002060"/>
            </a:solidFill>
            <a:latin typeface="Baskerville Old Face" pitchFamily="18" charset="0"/>
          </a:endParaRPr>
        </a:p>
        <a:p>
          <a:pPr lvl="0" algn="ctr" defTabSz="622300">
            <a:lnSpc>
              <a:spcPct val="90000"/>
            </a:lnSpc>
            <a:spcBef>
              <a:spcPct val="0"/>
            </a:spcBef>
            <a:spcAft>
              <a:spcPct val="35000"/>
            </a:spcAft>
          </a:pPr>
          <a:endParaRPr lang="fr-FR" sz="700" kern="1200" dirty="0">
            <a:ln>
              <a:noFill/>
            </a:ln>
            <a:solidFill>
              <a:srgbClr val="002060"/>
            </a:solidFill>
          </a:endParaRPr>
        </a:p>
      </dsp:txBody>
      <dsp:txXfrm>
        <a:off x="261718" y="207682"/>
        <a:ext cx="1297927" cy="800597"/>
      </dsp:txXfrm>
    </dsp:sp>
    <dsp:sp modelId="{1B531E52-447E-449A-8A0A-DFEAB5160FBF}">
      <dsp:nvSpPr>
        <dsp:cNvPr id="0" name=""/>
        <dsp:cNvSpPr/>
      </dsp:nvSpPr>
      <dsp:spPr>
        <a:xfrm>
          <a:off x="1167983" y="1000280"/>
          <a:ext cx="2030813" cy="1763309"/>
        </a:xfrm>
        <a:prstGeom prst="ellipse">
          <a:avLst/>
        </a:prstGeom>
        <a:solidFill>
          <a:schemeClr val="accent6">
            <a:lumMod val="75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533400">
            <a:lnSpc>
              <a:spcPct val="100000"/>
            </a:lnSpc>
            <a:spcBef>
              <a:spcPct val="0"/>
            </a:spcBef>
            <a:spcAft>
              <a:spcPct val="35000"/>
            </a:spcAft>
          </a:pPr>
          <a:r>
            <a:rPr lang="fr-FR" sz="1200" b="1" i="1" kern="1200" dirty="0" smtClean="0">
              <a:ln>
                <a:noFill/>
              </a:ln>
              <a:solidFill>
                <a:srgbClr val="002060"/>
              </a:solidFill>
              <a:effectLst/>
              <a:latin typeface="Baskerville Old Face" pitchFamily="18" charset="0"/>
              <a:ea typeface="Times New Roman"/>
            </a:rPr>
            <a:t>Classe Préparatoire Enseignement Supérieur </a:t>
          </a:r>
          <a:endParaRPr lang="fr-FR" sz="1200" kern="1200" dirty="0">
            <a:ln>
              <a:noFill/>
            </a:ln>
            <a:solidFill>
              <a:srgbClr val="002060"/>
            </a:solidFill>
            <a:latin typeface="Baskerville Old Face" pitchFamily="18" charset="0"/>
          </a:endParaRPr>
        </a:p>
      </dsp:txBody>
      <dsp:txXfrm>
        <a:off x="1465389" y="1258511"/>
        <a:ext cx="1436001" cy="1246847"/>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1C43986D-69D9-40D6-8475-12BCD1654E62}" type="datetimeFigureOut">
              <a:rPr lang="fr-FR" smtClean="0"/>
              <a:pPr/>
              <a:t>02/02/2023</a:t>
            </a:fld>
            <a:endParaRPr lang="fr-FR"/>
          </a:p>
        </p:txBody>
      </p:sp>
      <p:sp>
        <p:nvSpPr>
          <p:cNvPr id="4" name="Espace réservé de l'image des diapositives 3"/>
          <p:cNvSpPr>
            <a:spLocks noGrp="1" noRot="1" noChangeAspect="1"/>
          </p:cNvSpPr>
          <p:nvPr>
            <p:ph type="sldImg" idx="2"/>
          </p:nvPr>
        </p:nvSpPr>
        <p:spPr>
          <a:xfrm>
            <a:off x="766763" y="744538"/>
            <a:ext cx="5265737"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1145FDA3-3684-4AC1-8E0B-7D0B7E64442D}" type="slidenum">
              <a:rPr lang="fr-FR" smtClean="0"/>
              <a:pPr/>
              <a:t>‹N°›</a:t>
            </a:fld>
            <a:endParaRPr lang="fr-FR"/>
          </a:p>
        </p:txBody>
      </p:sp>
    </p:spTree>
    <p:extLst>
      <p:ext uri="{BB962C8B-B14F-4D97-AF65-F5344CB8AC3E}">
        <p14:creationId xmlns:p14="http://schemas.microsoft.com/office/powerpoint/2010/main" val="258277286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3358DB8A-DCA6-4C13-8071-1BDC888F54BF}" type="slidenum">
              <a:rPr lang="fr-FR">
                <a:latin typeface="Arial" pitchFamily="34" charset="0"/>
                <a:cs typeface="Arial" pitchFamily="34" charset="0"/>
              </a:rPr>
              <a:pPr/>
              <a:t>1</a:t>
            </a:fld>
            <a:endParaRPr lang="fr-FR">
              <a:latin typeface="Arial" pitchFamily="34" charset="0"/>
              <a:cs typeface="Arial" pitchFamily="34" charset="0"/>
            </a:endParaRPr>
          </a:p>
        </p:txBody>
      </p:sp>
      <p:sp>
        <p:nvSpPr>
          <p:cNvPr id="6147" name="Rectangle 2"/>
          <p:cNvSpPr>
            <a:spLocks noGrp="1" noRot="1" noChangeAspect="1" noChangeArrowheads="1" noTextEdit="1"/>
          </p:cNvSpPr>
          <p:nvPr>
            <p:ph type="sldImg"/>
          </p:nvPr>
        </p:nvSpPr>
        <p:spPr>
          <a:xfrm>
            <a:off x="766763" y="744538"/>
            <a:ext cx="5265737" cy="3724275"/>
          </a:xfrm>
          <a:ln/>
        </p:spPr>
      </p:sp>
      <p:sp>
        <p:nvSpPr>
          <p:cNvPr id="6148" name="Rectangle 3"/>
          <p:cNvSpPr>
            <a:spLocks noGrp="1" noChangeArrowheads="1"/>
          </p:cNvSpPr>
          <p:nvPr>
            <p:ph type="body" idx="1"/>
          </p:nvPr>
        </p:nvSpPr>
        <p:spPr>
          <a:noFill/>
          <a:ln/>
        </p:spPr>
        <p:txBody>
          <a:bodyPr/>
          <a:lstStyle/>
          <a:p>
            <a:pPr eaLnBrk="1" hangingPunct="1"/>
            <a:endParaRPr lang="fr-FR" dirty="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2005" y="2348893"/>
            <a:ext cx="9089390" cy="1620771"/>
          </a:xfrm>
        </p:spPr>
        <p:txBody>
          <a:bodyPr/>
          <a:lstStyle/>
          <a:p>
            <a:r>
              <a:rPr lang="fr-FR"/>
              <a:t>Modifiez le style du titre</a:t>
            </a:r>
          </a:p>
        </p:txBody>
      </p:sp>
      <p:sp>
        <p:nvSpPr>
          <p:cNvPr id="3" name="Sous-titre 2"/>
          <p:cNvSpPr>
            <a:spLocks noGrp="1"/>
          </p:cNvSpPr>
          <p:nvPr>
            <p:ph type="subTitle" idx="1"/>
          </p:nvPr>
        </p:nvSpPr>
        <p:spPr>
          <a:xfrm>
            <a:off x="1604010" y="4284716"/>
            <a:ext cx="7485380" cy="1932323"/>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2577465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3987903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2715" y="302802"/>
            <a:ext cx="2406015" cy="645157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534670" y="302802"/>
            <a:ext cx="7039822" cy="645157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570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196571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705" y="4858812"/>
            <a:ext cx="9089390" cy="1501751"/>
          </a:xfrm>
        </p:spPr>
        <p:txBody>
          <a:bodyPr anchor="t"/>
          <a:lstStyle>
            <a:lvl1pPr algn="l">
              <a:defRPr sz="4600" b="1" cap="all"/>
            </a:lvl1pPr>
          </a:lstStyle>
          <a:p>
            <a:r>
              <a:rPr lang="fr-FR"/>
              <a:t>Modifiez le style du titre</a:t>
            </a:r>
          </a:p>
        </p:txBody>
      </p:sp>
      <p:sp>
        <p:nvSpPr>
          <p:cNvPr id="3" name="Espace réservé du texte 2"/>
          <p:cNvSpPr>
            <a:spLocks noGrp="1"/>
          </p:cNvSpPr>
          <p:nvPr>
            <p:ph type="body" idx="1"/>
          </p:nvPr>
        </p:nvSpPr>
        <p:spPr>
          <a:xfrm>
            <a:off x="844705" y="3204786"/>
            <a:ext cx="9089390" cy="1654026"/>
          </a:xfrm>
        </p:spPr>
        <p:txBody>
          <a:bodyPr anchor="b"/>
          <a:lstStyle>
            <a:lvl1pPr marL="0" indent="0">
              <a:buNone/>
              <a:defRPr sz="2300">
                <a:solidFill>
                  <a:schemeClr val="tx1">
                    <a:tint val="75000"/>
                  </a:schemeClr>
                </a:solidFill>
              </a:defRPr>
            </a:lvl1pPr>
            <a:lvl2pPr marL="521528" indent="0">
              <a:buNone/>
              <a:defRPr sz="2100">
                <a:solidFill>
                  <a:schemeClr val="tx1">
                    <a:tint val="75000"/>
                  </a:schemeClr>
                </a:solidFill>
              </a:defRPr>
            </a:lvl2pPr>
            <a:lvl3pPr marL="1043056" indent="0">
              <a:buNone/>
              <a:defRPr sz="1800">
                <a:solidFill>
                  <a:schemeClr val="tx1">
                    <a:tint val="75000"/>
                  </a:schemeClr>
                </a:solidFill>
              </a:defRPr>
            </a:lvl3pPr>
            <a:lvl4pPr marL="1564584" indent="0">
              <a:buNone/>
              <a:defRPr sz="1600">
                <a:solidFill>
                  <a:schemeClr val="tx1">
                    <a:tint val="75000"/>
                  </a:schemeClr>
                </a:solidFill>
              </a:defRPr>
            </a:lvl4pPr>
            <a:lvl5pPr marL="2086112" indent="0">
              <a:buNone/>
              <a:defRPr sz="1600">
                <a:solidFill>
                  <a:schemeClr val="tx1">
                    <a:tint val="75000"/>
                  </a:schemeClr>
                </a:solidFill>
              </a:defRPr>
            </a:lvl5pPr>
            <a:lvl6pPr marL="2607640" indent="0">
              <a:buNone/>
              <a:defRPr sz="1600">
                <a:solidFill>
                  <a:schemeClr val="tx1">
                    <a:tint val="75000"/>
                  </a:schemeClr>
                </a:solidFill>
              </a:defRPr>
            </a:lvl6pPr>
            <a:lvl7pPr marL="3129168" indent="0">
              <a:buNone/>
              <a:defRPr sz="1600">
                <a:solidFill>
                  <a:schemeClr val="tx1">
                    <a:tint val="75000"/>
                  </a:schemeClr>
                </a:solidFill>
              </a:defRPr>
            </a:lvl7pPr>
            <a:lvl8pPr marL="3650696" indent="0">
              <a:buNone/>
              <a:defRPr sz="1600">
                <a:solidFill>
                  <a:schemeClr val="tx1">
                    <a:tint val="75000"/>
                  </a:schemeClr>
                </a:solidFill>
              </a:defRPr>
            </a:lvl8pPr>
            <a:lvl9pPr marL="4172224"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216499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534670"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435812"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2085042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534670" y="1692533"/>
            <a:ext cx="4724775" cy="705367"/>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fr-FR"/>
              <a:t>Modifiez les styles du texte du masque</a:t>
            </a:r>
          </a:p>
        </p:txBody>
      </p:sp>
      <p:sp>
        <p:nvSpPr>
          <p:cNvPr id="4" name="Espace réservé du contenu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432099" y="1692533"/>
            <a:ext cx="4726631" cy="705367"/>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fr-FR"/>
              <a:t>Modifiez les styles du texte du masque</a:t>
            </a:r>
          </a:p>
        </p:txBody>
      </p:sp>
      <p:sp>
        <p:nvSpPr>
          <p:cNvPr id="6" name="Espace réservé du contenu 5"/>
          <p:cNvSpPr>
            <a:spLocks noGrp="1"/>
          </p:cNvSpPr>
          <p:nvPr>
            <p:ph sz="quarter" idx="4"/>
          </p:nvPr>
        </p:nvSpPr>
        <p:spPr>
          <a:xfrm>
            <a:off x="5432099"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4174707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767528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763262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671" y="301050"/>
            <a:ext cx="3518055" cy="1281214"/>
          </a:xfrm>
        </p:spPr>
        <p:txBody>
          <a:bodyPr anchor="b"/>
          <a:lstStyle>
            <a:lvl1pPr algn="l">
              <a:defRPr sz="2300" b="1"/>
            </a:lvl1pPr>
          </a:lstStyle>
          <a:p>
            <a:r>
              <a:rPr lang="fr-FR"/>
              <a:t>Modifiez le style du titre</a:t>
            </a:r>
          </a:p>
        </p:txBody>
      </p:sp>
      <p:sp>
        <p:nvSpPr>
          <p:cNvPr id="3" name="Espace réservé du contenu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534671" y="1582265"/>
            <a:ext cx="3518055" cy="5172114"/>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3311443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981" y="5292884"/>
            <a:ext cx="6416040" cy="624855"/>
          </a:xfrm>
        </p:spPr>
        <p:txBody>
          <a:bodyPr anchor="b"/>
          <a:lstStyle>
            <a:lvl1pPr algn="l">
              <a:defRPr sz="2300" b="1"/>
            </a:lvl1pPr>
          </a:lstStyle>
          <a:p>
            <a:r>
              <a:rPr lang="fr-FR"/>
              <a:t>Modifiez le style du titre</a:t>
            </a:r>
          </a:p>
        </p:txBody>
      </p:sp>
      <p:sp>
        <p:nvSpPr>
          <p:cNvPr id="3" name="Espace réservé pour une image  2"/>
          <p:cNvSpPr>
            <a:spLocks noGrp="1"/>
          </p:cNvSpPr>
          <p:nvPr>
            <p:ph type="pic" idx="1"/>
          </p:nvPr>
        </p:nvSpPr>
        <p:spPr>
          <a:xfrm>
            <a:off x="2095981" y="675613"/>
            <a:ext cx="6416040" cy="4536758"/>
          </a:xfrm>
        </p:spPr>
        <p:txBody>
          <a:bodyPr/>
          <a:lstStyle>
            <a:lvl1pPr marL="0" indent="0">
              <a:buNone/>
              <a:defRPr sz="3700"/>
            </a:lvl1pPr>
            <a:lvl2pPr marL="521528" indent="0">
              <a:buNone/>
              <a:defRPr sz="3200"/>
            </a:lvl2pPr>
            <a:lvl3pPr marL="1043056" indent="0">
              <a:buNone/>
              <a:defRPr sz="2700"/>
            </a:lvl3pPr>
            <a:lvl4pPr marL="1564584" indent="0">
              <a:buNone/>
              <a:defRPr sz="2300"/>
            </a:lvl4pPr>
            <a:lvl5pPr marL="2086112" indent="0">
              <a:buNone/>
              <a:defRPr sz="2300"/>
            </a:lvl5pPr>
            <a:lvl6pPr marL="2607640" indent="0">
              <a:buNone/>
              <a:defRPr sz="2300"/>
            </a:lvl6pPr>
            <a:lvl7pPr marL="3129168" indent="0">
              <a:buNone/>
              <a:defRPr sz="2300"/>
            </a:lvl7pPr>
            <a:lvl8pPr marL="3650696" indent="0">
              <a:buNone/>
              <a:defRPr sz="2300"/>
            </a:lvl8pPr>
            <a:lvl9pPr marL="4172224" indent="0">
              <a:buNone/>
              <a:defRPr sz="2300"/>
            </a:lvl9pPr>
          </a:lstStyle>
          <a:p>
            <a:endParaRPr lang="fr-FR"/>
          </a:p>
        </p:txBody>
      </p:sp>
      <p:sp>
        <p:nvSpPr>
          <p:cNvPr id="4" name="Espace réservé du texte 3"/>
          <p:cNvSpPr>
            <a:spLocks noGrp="1"/>
          </p:cNvSpPr>
          <p:nvPr>
            <p:ph type="body" sz="half" idx="2"/>
          </p:nvPr>
        </p:nvSpPr>
        <p:spPr>
          <a:xfrm>
            <a:off x="2095981" y="5917739"/>
            <a:ext cx="6416040" cy="887398"/>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1CFD1578-E894-4183-B2B3-947202E7F8C6}" type="datetimeFigureOut">
              <a:rPr lang="fr-FR" smtClean="0"/>
              <a:pPr/>
              <a:t>02/02/2023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B17F17A-E0EA-4D4A-B8CE-45297482A1C9}" type="slidenum">
              <a:rPr lang="fr-FR" smtClean="0"/>
              <a:pPr/>
              <a:t>‹N°›</a:t>
            </a:fld>
            <a:endParaRPr lang="fr-FR"/>
          </a:p>
        </p:txBody>
      </p:sp>
    </p:spTree>
    <p:extLst>
      <p:ext uri="{BB962C8B-B14F-4D97-AF65-F5344CB8AC3E}">
        <p14:creationId xmlns:p14="http://schemas.microsoft.com/office/powerpoint/2010/main" val="267850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34670" y="302801"/>
            <a:ext cx="9624060" cy="1260211"/>
          </a:xfrm>
          <a:prstGeom prst="rect">
            <a:avLst/>
          </a:prstGeom>
        </p:spPr>
        <p:txBody>
          <a:bodyPr vert="horz" lIns="104306" tIns="52153" rIns="104306" bIns="52153" rtlCol="0" anchor="ctr">
            <a:normAutofit/>
          </a:bodyPr>
          <a:lstStyle/>
          <a:p>
            <a:r>
              <a:rPr lang="fr-FR"/>
              <a:t>Modifiez le style du titre</a:t>
            </a:r>
          </a:p>
        </p:txBody>
      </p:sp>
      <p:sp>
        <p:nvSpPr>
          <p:cNvPr id="3" name="Espace réservé du texte 2"/>
          <p:cNvSpPr>
            <a:spLocks noGrp="1"/>
          </p:cNvSpPr>
          <p:nvPr>
            <p:ph type="body" idx="1"/>
          </p:nvPr>
        </p:nvSpPr>
        <p:spPr>
          <a:xfrm>
            <a:off x="534670" y="1764295"/>
            <a:ext cx="9624060" cy="4990084"/>
          </a:xfrm>
          <a:prstGeom prst="rect">
            <a:avLst/>
          </a:prstGeom>
        </p:spPr>
        <p:txBody>
          <a:bodyPr vert="horz" lIns="104306" tIns="52153" rIns="104306" bIns="52153"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534670" y="7008171"/>
            <a:ext cx="2495127" cy="402567"/>
          </a:xfrm>
          <a:prstGeom prst="rect">
            <a:avLst/>
          </a:prstGeom>
        </p:spPr>
        <p:txBody>
          <a:bodyPr vert="horz" lIns="104306" tIns="52153" rIns="104306" bIns="52153" rtlCol="0" anchor="ctr"/>
          <a:lstStyle>
            <a:lvl1pPr algn="l">
              <a:defRPr sz="1400">
                <a:solidFill>
                  <a:schemeClr val="tx1">
                    <a:tint val="75000"/>
                  </a:schemeClr>
                </a:solidFill>
              </a:defRPr>
            </a:lvl1pPr>
          </a:lstStyle>
          <a:p>
            <a:fld id="{1CFD1578-E894-4183-B2B3-947202E7F8C6}" type="datetimeFigureOut">
              <a:rPr lang="fr-FR" smtClean="0"/>
              <a:pPr/>
              <a:t>02/02/2023</a:t>
            </a:fld>
            <a:endParaRPr lang="fr-FR"/>
          </a:p>
        </p:txBody>
      </p:sp>
      <p:sp>
        <p:nvSpPr>
          <p:cNvPr id="5" name="Espace réservé du pied de page 4"/>
          <p:cNvSpPr>
            <a:spLocks noGrp="1"/>
          </p:cNvSpPr>
          <p:nvPr>
            <p:ph type="ftr" sz="quarter" idx="3"/>
          </p:nvPr>
        </p:nvSpPr>
        <p:spPr>
          <a:xfrm>
            <a:off x="3653579" y="7008171"/>
            <a:ext cx="3386243" cy="402567"/>
          </a:xfrm>
          <a:prstGeom prst="rect">
            <a:avLst/>
          </a:prstGeom>
        </p:spPr>
        <p:txBody>
          <a:bodyPr vert="horz" lIns="104306" tIns="52153" rIns="104306" bIns="52153" rtlCol="0" anchor="ctr"/>
          <a:lstStyle>
            <a:lvl1pPr algn="ctr">
              <a:defRPr sz="14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7663603" y="7008171"/>
            <a:ext cx="2495127" cy="402567"/>
          </a:xfrm>
          <a:prstGeom prst="rect">
            <a:avLst/>
          </a:prstGeom>
        </p:spPr>
        <p:txBody>
          <a:bodyPr vert="horz" lIns="104306" tIns="52153" rIns="104306" bIns="52153" rtlCol="0" anchor="ctr"/>
          <a:lstStyle>
            <a:lvl1pPr algn="r">
              <a:defRPr sz="1400">
                <a:solidFill>
                  <a:schemeClr val="tx1">
                    <a:tint val="75000"/>
                  </a:schemeClr>
                </a:solidFill>
              </a:defRPr>
            </a:lvl1pPr>
          </a:lstStyle>
          <a:p>
            <a:fld id="{0B17F17A-E0EA-4D4A-B8CE-45297482A1C9}" type="slidenum">
              <a:rPr lang="fr-FR" smtClean="0"/>
              <a:pPr/>
              <a:t>‹N°›</a:t>
            </a:fld>
            <a:endParaRPr lang="fr-FR"/>
          </a:p>
        </p:txBody>
      </p:sp>
    </p:spTree>
    <p:extLst>
      <p:ext uri="{BB962C8B-B14F-4D97-AF65-F5344CB8AC3E}">
        <p14:creationId xmlns:p14="http://schemas.microsoft.com/office/powerpoint/2010/main" val="3245452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43056" rtl="0" eaLnBrk="1" latinLnBrk="0" hangingPunct="1">
        <a:spcBef>
          <a:spcPct val="0"/>
        </a:spcBef>
        <a:buNone/>
        <a:defRPr sz="5000" kern="1200">
          <a:solidFill>
            <a:schemeClr val="tx1"/>
          </a:solidFill>
          <a:latin typeface="+mj-lt"/>
          <a:ea typeface="+mj-ea"/>
          <a:cs typeface="+mj-cs"/>
        </a:defRPr>
      </a:lvl1pPr>
    </p:titleStyle>
    <p:bodyStyle>
      <a:lvl1pPr marL="391146" indent="-391146" algn="l" defTabSz="1043056"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1pPr>
      <a:lvl2pPr marL="847483" indent="-325955" algn="l" defTabSz="104305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820" indent="-260764" algn="l" defTabSz="10430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534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876"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8404"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fr-F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13" Type="http://schemas.openxmlformats.org/officeDocument/2006/relationships/image" Target="../media/image6.jpe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5.jpeg"/><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4.jpeg"/><Relationship Id="rId5" Type="http://schemas.openxmlformats.org/officeDocument/2006/relationships/diagramQuickStyle" Target="../diagrams/quickStyle1.xml"/><Relationship Id="rId15" Type="http://schemas.openxmlformats.org/officeDocument/2006/relationships/image" Target="../media/image8.png"/><Relationship Id="rId10" Type="http://schemas.openxmlformats.org/officeDocument/2006/relationships/image" Target="../media/image3.jpeg"/><Relationship Id="rId4" Type="http://schemas.openxmlformats.org/officeDocument/2006/relationships/diagramLayout" Target="../diagrams/layout1.xml"/><Relationship Id="rId9" Type="http://schemas.openxmlformats.org/officeDocument/2006/relationships/image" Target="../media/image2.jpeg"/><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Zone de texte 42"/>
          <p:cNvSpPr txBox="1"/>
          <p:nvPr/>
        </p:nvSpPr>
        <p:spPr>
          <a:xfrm>
            <a:off x="3618508" y="923111"/>
            <a:ext cx="3333845" cy="2741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85750" indent="-285750">
              <a:spcAft>
                <a:spcPts val="0"/>
              </a:spcAft>
              <a:buFont typeface="Wingdings" panose="05000000000000000000" pitchFamily="2" charset="2"/>
              <a:buChar char="Ø"/>
            </a:pPr>
            <a:r>
              <a:rPr lang="fr-FR" sz="1400" b="1" dirty="0">
                <a:solidFill>
                  <a:srgbClr val="C00000"/>
                </a:solidFill>
                <a:latin typeface="Baskerville Old Face" pitchFamily="18" charset="0"/>
                <a:cs typeface="Arial" charset="0"/>
              </a:rPr>
              <a:t>Régime étudiant</a:t>
            </a:r>
          </a:p>
          <a:p>
            <a:pPr algn="ctr">
              <a:spcAft>
                <a:spcPts val="0"/>
              </a:spcAft>
            </a:pPr>
            <a:endParaRPr lang="fr-FR" sz="1400" dirty="0">
              <a:effectLst/>
              <a:latin typeface="Baskerville Old Face" pitchFamily="18" charset="0"/>
              <a:ea typeface="Times New Roman"/>
            </a:endParaRPr>
          </a:p>
        </p:txBody>
      </p:sp>
      <p:sp>
        <p:nvSpPr>
          <p:cNvPr id="191" name="Rectangle 190"/>
          <p:cNvSpPr>
            <a:spLocks noChangeArrowheads="1"/>
          </p:cNvSpPr>
          <p:nvPr/>
        </p:nvSpPr>
        <p:spPr bwMode="auto">
          <a:xfrm>
            <a:off x="3618508" y="1217327"/>
            <a:ext cx="3243893"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r>
              <a:rPr lang="fr-FR" altLang="fr-FR" sz="1400" dirty="0"/>
              <a:t>Les étudiants </a:t>
            </a:r>
            <a:r>
              <a:rPr lang="fr-FR" altLang="fr-FR" sz="1400" dirty="0" smtClean="0"/>
              <a:t>en CPES peuvent </a:t>
            </a:r>
            <a:r>
              <a:rPr lang="fr-FR" altLang="fr-FR" sz="1400" dirty="0"/>
              <a:t>être externes ou demi-pensionnaires (repas au tarif étudiant)</a:t>
            </a:r>
          </a:p>
          <a:p>
            <a:pPr algn="just"/>
            <a:r>
              <a:rPr lang="fr-FR" altLang="fr-FR" sz="1400" dirty="0"/>
              <a:t>Des logements étudiants à proximité du lycée sont </a:t>
            </a:r>
            <a:r>
              <a:rPr lang="fr-FR" altLang="fr-FR" sz="1400" dirty="0" smtClean="0"/>
              <a:t>disponibles</a:t>
            </a:r>
            <a:endParaRPr lang="fr-FR" altLang="fr-FR" sz="1400" dirty="0"/>
          </a:p>
        </p:txBody>
      </p:sp>
      <p:sp>
        <p:nvSpPr>
          <p:cNvPr id="196" name="Zone de texte 42"/>
          <p:cNvSpPr txBox="1"/>
          <p:nvPr/>
        </p:nvSpPr>
        <p:spPr>
          <a:xfrm>
            <a:off x="3572106" y="2356543"/>
            <a:ext cx="3333845" cy="2741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85750" indent="-285750">
              <a:spcAft>
                <a:spcPts val="0"/>
              </a:spcAft>
              <a:buFont typeface="Wingdings" panose="05000000000000000000" pitchFamily="2" charset="2"/>
              <a:buChar char="Ø"/>
            </a:pPr>
            <a:r>
              <a:rPr lang="fr-FR" sz="1400" b="1" dirty="0">
                <a:solidFill>
                  <a:srgbClr val="C00000"/>
                </a:solidFill>
                <a:latin typeface="Baskerville Old Face" pitchFamily="18" charset="0"/>
                <a:cs typeface="Arial" charset="0"/>
              </a:rPr>
              <a:t>Activités</a:t>
            </a:r>
            <a:r>
              <a:rPr lang="fr-FR" sz="1400" b="1" dirty="0">
                <a:solidFill>
                  <a:srgbClr val="C00000"/>
                </a:solidFill>
                <a:cs typeface="Arial" charset="0"/>
              </a:rPr>
              <a:t> </a:t>
            </a:r>
          </a:p>
          <a:p>
            <a:pPr algn="ctr">
              <a:spcAft>
                <a:spcPts val="0"/>
              </a:spcAft>
            </a:pPr>
            <a:endParaRPr lang="fr-FR" sz="1200" dirty="0">
              <a:effectLst/>
              <a:latin typeface="Times New Roman"/>
              <a:ea typeface="Times New Roman"/>
            </a:endParaRPr>
          </a:p>
        </p:txBody>
      </p:sp>
      <p:sp>
        <p:nvSpPr>
          <p:cNvPr id="199" name="Rectangle 198"/>
          <p:cNvSpPr>
            <a:spLocks noChangeArrowheads="1"/>
          </p:cNvSpPr>
          <p:nvPr/>
        </p:nvSpPr>
        <p:spPr bwMode="auto">
          <a:xfrm>
            <a:off x="3674058" y="2688097"/>
            <a:ext cx="3105952"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defRPr/>
            </a:pPr>
            <a:r>
              <a:rPr lang="fr-FR" sz="1400" dirty="0" smtClean="0">
                <a:cs typeface="Arial" charset="0"/>
              </a:rPr>
              <a:t>Divers activités culturelles et sportives, mise en place du BDE Vie étudiante en lien avec les étudiants d’Oyonnax (BTS, INSA)</a:t>
            </a:r>
            <a:endParaRPr lang="fr-FR" sz="1400" dirty="0">
              <a:cs typeface="Arial" charset="0"/>
            </a:endParaRPr>
          </a:p>
        </p:txBody>
      </p:sp>
      <p:graphicFrame>
        <p:nvGraphicFramePr>
          <p:cNvPr id="200" name="Diagramme 199"/>
          <p:cNvGraphicFramePr/>
          <p:nvPr>
            <p:extLst>
              <p:ext uri="{D42A27DB-BD31-4B8C-83A1-F6EECF244321}">
                <p14:modId xmlns:p14="http://schemas.microsoft.com/office/powerpoint/2010/main" val="3379969826"/>
              </p:ext>
            </p:extLst>
          </p:nvPr>
        </p:nvGraphicFramePr>
        <p:xfrm>
          <a:off x="7200400" y="53267"/>
          <a:ext cx="3356051" cy="3096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 name="Zone de texte 36"/>
          <p:cNvSpPr txBox="1"/>
          <p:nvPr/>
        </p:nvSpPr>
        <p:spPr>
          <a:xfrm>
            <a:off x="6927234" y="2724600"/>
            <a:ext cx="3714776" cy="1625502"/>
          </a:xfrm>
          <a:prstGeom prst="rect">
            <a:avLst/>
          </a:prstGeom>
          <a:solidFill>
            <a:schemeClr val="accent2">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endParaRPr lang="fr-FR" sz="1600" b="1" i="1" dirty="0" smtClean="0">
              <a:solidFill>
                <a:srgbClr val="953735"/>
              </a:solidFill>
              <a:effectLst/>
              <a:latin typeface="Baskerville Old Face" pitchFamily="18" charset="0"/>
              <a:ea typeface="Times New Roman"/>
            </a:endParaRPr>
          </a:p>
          <a:p>
            <a:pPr algn="ctr">
              <a:spcAft>
                <a:spcPts val="0"/>
              </a:spcAft>
            </a:pPr>
            <a:r>
              <a:rPr lang="fr-FR" sz="1600" b="1" i="1" dirty="0" smtClean="0">
                <a:solidFill>
                  <a:srgbClr val="953735"/>
                </a:solidFill>
                <a:effectLst/>
                <a:latin typeface="Baskerville Old Face" pitchFamily="18" charset="0"/>
                <a:ea typeface="Times New Roman"/>
              </a:rPr>
              <a:t> </a:t>
            </a:r>
            <a:r>
              <a:rPr lang="fr-FR" sz="1800" b="1" i="1" dirty="0" smtClean="0">
                <a:solidFill>
                  <a:srgbClr val="953735"/>
                </a:solidFill>
                <a:effectLst/>
                <a:latin typeface="Baskerville Old Face" pitchFamily="18" charset="0"/>
                <a:ea typeface="Times New Roman"/>
              </a:rPr>
              <a:t>Sciences et Technologies Industrielles</a:t>
            </a:r>
          </a:p>
          <a:p>
            <a:pPr algn="ctr">
              <a:spcAft>
                <a:spcPts val="0"/>
              </a:spcAft>
            </a:pPr>
            <a:endParaRPr lang="fr-FR" sz="1800" b="1" i="1" dirty="0">
              <a:solidFill>
                <a:srgbClr val="953735"/>
              </a:solidFill>
              <a:latin typeface="Baskerville Old Face" pitchFamily="18" charset="0"/>
              <a:ea typeface="Times New Roman"/>
            </a:endParaRPr>
          </a:p>
          <a:p>
            <a:pPr algn="ctr">
              <a:spcAft>
                <a:spcPts val="0"/>
              </a:spcAft>
            </a:pPr>
            <a:r>
              <a:rPr lang="fr-FR" sz="1800" b="1" i="1" dirty="0" smtClean="0">
                <a:solidFill>
                  <a:srgbClr val="953735"/>
                </a:solidFill>
                <a:effectLst/>
                <a:latin typeface="Baskerville Old Face" pitchFamily="18" charset="0"/>
                <a:ea typeface="Times New Roman"/>
              </a:rPr>
              <a:t>1 an d’étude Post Bac</a:t>
            </a:r>
            <a:endParaRPr lang="fr-FR" sz="1800" dirty="0">
              <a:solidFill>
                <a:schemeClr val="accent2">
                  <a:lumMod val="50000"/>
                </a:schemeClr>
              </a:solidFill>
              <a:effectLst/>
              <a:latin typeface="Baskerville Old Face" pitchFamily="18" charset="0"/>
              <a:ea typeface="Times New Roman"/>
            </a:endParaRPr>
          </a:p>
        </p:txBody>
      </p:sp>
      <p:sp>
        <p:nvSpPr>
          <p:cNvPr id="73" name="ZoneTexte 72"/>
          <p:cNvSpPr txBox="1"/>
          <p:nvPr/>
        </p:nvSpPr>
        <p:spPr>
          <a:xfrm>
            <a:off x="290517" y="2761862"/>
            <a:ext cx="2571768" cy="839206"/>
          </a:xfrm>
          <a:prstGeom prst="rect">
            <a:avLst/>
          </a:prstGeom>
          <a:noFill/>
        </p:spPr>
        <p:txBody>
          <a:bodyPr wrap="square" lIns="99569" tIns="49785" rIns="99569" bIns="49785" rtlCol="0">
            <a:spAutoFit/>
          </a:bodyPr>
          <a:lstStyle/>
          <a:p>
            <a:pPr algn="ctr"/>
            <a:r>
              <a:rPr lang="fr-FR" sz="1100" b="1" dirty="0">
                <a:solidFill>
                  <a:srgbClr val="C00000"/>
                </a:solidFill>
              </a:rPr>
              <a:t>04.74.81.97.97 - 01100 </a:t>
            </a:r>
            <a:r>
              <a:rPr lang="fr-FR" sz="1100" b="1" dirty="0" smtClean="0">
                <a:solidFill>
                  <a:srgbClr val="C00000"/>
                </a:solidFill>
              </a:rPr>
              <a:t>Bellignat</a:t>
            </a:r>
          </a:p>
          <a:p>
            <a:pPr algn="ctr"/>
            <a:r>
              <a:rPr lang="fr-FR" sz="1100" b="1" dirty="0" smtClean="0">
                <a:solidFill>
                  <a:srgbClr val="C00000"/>
                </a:solidFill>
              </a:rPr>
              <a:t>arbez-carme.ent.auvergnerhonealpes.fr</a:t>
            </a:r>
            <a:endParaRPr lang="fr-FR" sz="1100" b="1" dirty="0">
              <a:solidFill>
                <a:srgbClr val="C00000"/>
              </a:solidFill>
            </a:endParaRPr>
          </a:p>
          <a:p>
            <a:pPr algn="ctr"/>
            <a:endParaRPr lang="fr-FR" sz="1300" b="1" dirty="0">
              <a:solidFill>
                <a:srgbClr val="C00000"/>
              </a:solidFill>
            </a:endParaRPr>
          </a:p>
          <a:p>
            <a:pPr algn="ctr"/>
            <a:r>
              <a:rPr lang="fr-FR" sz="1300" b="1" dirty="0">
                <a:solidFill>
                  <a:schemeClr val="accent5">
                    <a:lumMod val="75000"/>
                  </a:schemeClr>
                </a:solidFill>
              </a:rPr>
              <a:t> </a:t>
            </a:r>
          </a:p>
        </p:txBody>
      </p:sp>
      <p:pic>
        <p:nvPicPr>
          <p:cNvPr id="74" name="Picture 6" descr="facebook est un site de communication a distance de rencontre est de partage"/>
          <p:cNvPicPr>
            <a:picLocks noChangeAspect="1" noChangeArrowheads="1"/>
          </p:cNvPicPr>
          <p:nvPr/>
        </p:nvPicPr>
        <p:blipFill>
          <a:blip r:embed="rId8" cstate="print"/>
          <a:srcRect/>
          <a:stretch>
            <a:fillRect/>
          </a:stretch>
        </p:blipFill>
        <p:spPr bwMode="auto">
          <a:xfrm>
            <a:off x="646724" y="3433472"/>
            <a:ext cx="208732" cy="208732"/>
          </a:xfrm>
          <a:prstGeom prst="rect">
            <a:avLst/>
          </a:prstGeom>
          <a:noFill/>
        </p:spPr>
      </p:pic>
      <p:pic>
        <p:nvPicPr>
          <p:cNvPr id="75" name="Picture 11" descr="C:\Users\seccdt\Desktop\b566fa1473df5b662b54babb764a46f2.jpg"/>
          <p:cNvPicPr>
            <a:picLocks noChangeAspect="1" noChangeArrowheads="1"/>
          </p:cNvPicPr>
          <p:nvPr/>
        </p:nvPicPr>
        <p:blipFill>
          <a:blip r:embed="rId9" cstate="print"/>
          <a:srcRect/>
          <a:stretch>
            <a:fillRect/>
          </a:stretch>
        </p:blipFill>
        <p:spPr bwMode="auto">
          <a:xfrm>
            <a:off x="1193913" y="3433472"/>
            <a:ext cx="214314" cy="214314"/>
          </a:xfrm>
          <a:prstGeom prst="rect">
            <a:avLst/>
          </a:prstGeom>
          <a:noFill/>
        </p:spPr>
      </p:pic>
      <p:pic>
        <p:nvPicPr>
          <p:cNvPr id="76" name="Picture 12" descr="C:\Users\seccdt\Desktop\b028c2e59043116dfc0da6ec6fd26d70.jpg"/>
          <p:cNvPicPr>
            <a:picLocks noChangeAspect="1" noChangeArrowheads="1"/>
          </p:cNvPicPr>
          <p:nvPr/>
        </p:nvPicPr>
        <p:blipFill>
          <a:blip r:embed="rId10" cstate="print"/>
          <a:srcRect/>
          <a:stretch>
            <a:fillRect/>
          </a:stretch>
        </p:blipFill>
        <p:spPr bwMode="auto">
          <a:xfrm>
            <a:off x="1803820" y="3421311"/>
            <a:ext cx="214314" cy="214314"/>
          </a:xfrm>
          <a:prstGeom prst="rect">
            <a:avLst/>
          </a:prstGeom>
          <a:noFill/>
        </p:spPr>
      </p:pic>
      <p:sp>
        <p:nvSpPr>
          <p:cNvPr id="77" name="Ellipse 76"/>
          <p:cNvSpPr/>
          <p:nvPr/>
        </p:nvSpPr>
        <p:spPr>
          <a:xfrm>
            <a:off x="3856026" y="3756284"/>
            <a:ext cx="2705120" cy="642942"/>
          </a:xfrm>
          <a:prstGeom prst="ellipse">
            <a:avLst/>
          </a:prstGeom>
          <a:solidFill>
            <a:srgbClr val="9F3D3C"/>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Poursuite d’Études</a:t>
            </a:r>
          </a:p>
        </p:txBody>
      </p:sp>
      <p:sp>
        <p:nvSpPr>
          <p:cNvPr id="79" name="Ellipse 78"/>
          <p:cNvSpPr/>
          <p:nvPr/>
        </p:nvSpPr>
        <p:spPr>
          <a:xfrm>
            <a:off x="3856026" y="137293"/>
            <a:ext cx="2705120" cy="642942"/>
          </a:xfrm>
          <a:prstGeom prst="ellipse">
            <a:avLst/>
          </a:prstGeom>
          <a:solidFill>
            <a:srgbClr val="9F3D3C"/>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Vie étudiante</a:t>
            </a:r>
          </a:p>
        </p:txBody>
      </p:sp>
      <p:pic>
        <p:nvPicPr>
          <p:cNvPr id="80" name="Image 79" descr="IMG-0071.jpg"/>
          <p:cNvPicPr>
            <a:picLocks noChangeAspect="1"/>
          </p:cNvPicPr>
          <p:nvPr/>
        </p:nvPicPr>
        <p:blipFill>
          <a:blip r:embed="rId11" cstate="print"/>
          <a:stretch>
            <a:fillRect/>
          </a:stretch>
        </p:blipFill>
        <p:spPr>
          <a:xfrm>
            <a:off x="7578948" y="4423573"/>
            <a:ext cx="2802452" cy="2101839"/>
          </a:xfrm>
          <a:prstGeom prst="rect">
            <a:avLst/>
          </a:prstGeom>
          <a:ln>
            <a:noFill/>
          </a:ln>
          <a:effectLst>
            <a:softEdge rad="112500"/>
          </a:effectLst>
        </p:spPr>
      </p:pic>
      <p:pic>
        <p:nvPicPr>
          <p:cNvPr id="53" name="Image 52">
            <a:extLst>
              <a:ext uri="{FF2B5EF4-FFF2-40B4-BE49-F238E27FC236}">
                <a16:creationId xmlns:a16="http://schemas.microsoft.com/office/drawing/2014/main" id="{48ABECDF-789D-4B1F-9EC8-E1355AD9657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062171" y="6549667"/>
            <a:ext cx="2643206" cy="642942"/>
          </a:xfrm>
          <a:prstGeom prst="rect">
            <a:avLst/>
          </a:prstGeom>
        </p:spPr>
      </p:pic>
      <p:pic>
        <p:nvPicPr>
          <p:cNvPr id="47" name="Image 46" descr="Maths en forme(s)” du 7 au 14 mars 2022 – M@ths +"/>
          <p:cNvPicPr/>
          <p:nvPr/>
        </p:nvPicPr>
        <p:blipFill>
          <a:blip r:embed="rId13">
            <a:extLst>
              <a:ext uri="{28A0092B-C50C-407E-A947-70E740481C1C}">
                <a14:useLocalDpi xmlns:a14="http://schemas.microsoft.com/office/drawing/2010/main" val="0"/>
              </a:ext>
            </a:extLst>
          </a:blip>
          <a:srcRect/>
          <a:stretch>
            <a:fillRect/>
          </a:stretch>
        </p:blipFill>
        <p:spPr bwMode="auto">
          <a:xfrm>
            <a:off x="7192892" y="6508094"/>
            <a:ext cx="960442" cy="899045"/>
          </a:xfrm>
          <a:prstGeom prst="rect">
            <a:avLst/>
          </a:prstGeom>
          <a:noFill/>
          <a:ln>
            <a:noFill/>
          </a:ln>
        </p:spPr>
      </p:pic>
      <p:sp>
        <p:nvSpPr>
          <p:cNvPr id="2" name="Rectangle 1"/>
          <p:cNvSpPr/>
          <p:nvPr/>
        </p:nvSpPr>
        <p:spPr>
          <a:xfrm>
            <a:off x="3290257" y="4513306"/>
            <a:ext cx="3615694" cy="3024674"/>
          </a:xfrm>
          <a:prstGeom prst="rect">
            <a:avLst/>
          </a:prstGeom>
        </p:spPr>
        <p:txBody>
          <a:bodyPr wrap="square">
            <a:spAutoFit/>
          </a:bodyPr>
          <a:lstStyle/>
          <a:p>
            <a:pPr marL="320040" marR="320040">
              <a:lnSpc>
                <a:spcPct val="120000"/>
              </a:lnSpc>
            </a:pPr>
            <a:r>
              <a:rPr lang="fr-FR" sz="1400" kern="100" dirty="0">
                <a:solidFill>
                  <a:srgbClr val="000000"/>
                </a:solidFill>
                <a:ea typeface="Verdana" panose="020B0604030504040204" pitchFamily="34" charset="0"/>
                <a:cs typeface="Times New Roman" panose="02020603050405020304" pitchFamily="18" charset="0"/>
              </a:rPr>
              <a:t>A l’issue de cette 1ere année, l’</a:t>
            </a:r>
            <a:r>
              <a:rPr lang="fr-FR" sz="1400" kern="100" dirty="0" err="1">
                <a:solidFill>
                  <a:srgbClr val="000000"/>
                </a:solidFill>
                <a:ea typeface="Verdana" panose="020B0604030504040204" pitchFamily="34" charset="0"/>
                <a:cs typeface="Times New Roman" panose="02020603050405020304" pitchFamily="18" charset="0"/>
              </a:rPr>
              <a:t>étudiant-e</a:t>
            </a:r>
            <a:r>
              <a:rPr lang="fr-FR" sz="1400" kern="100" dirty="0">
                <a:solidFill>
                  <a:srgbClr val="000000"/>
                </a:solidFill>
                <a:ea typeface="Verdana" panose="020B0604030504040204" pitchFamily="34" charset="0"/>
                <a:cs typeface="Times New Roman" panose="02020603050405020304" pitchFamily="18" charset="0"/>
              </a:rPr>
              <a:t> </a:t>
            </a:r>
            <a:r>
              <a:rPr lang="fr-FR" sz="1400" kern="100" dirty="0" smtClean="0">
                <a:solidFill>
                  <a:srgbClr val="000000"/>
                </a:solidFill>
                <a:ea typeface="Verdana" panose="020B0604030504040204" pitchFamily="34" charset="0"/>
                <a:cs typeface="Times New Roman" panose="02020603050405020304" pitchFamily="18" charset="0"/>
              </a:rPr>
              <a:t>pourra </a:t>
            </a:r>
            <a:r>
              <a:rPr lang="fr-FR" sz="1400" kern="100" dirty="0">
                <a:solidFill>
                  <a:srgbClr val="000000"/>
                </a:solidFill>
                <a:ea typeface="Verdana" panose="020B0604030504040204" pitchFamily="34" charset="0"/>
                <a:cs typeface="Times New Roman" panose="02020603050405020304" pitchFamily="18" charset="0"/>
              </a:rPr>
              <a:t>intégrer </a:t>
            </a:r>
            <a:r>
              <a:rPr lang="fr-FR" sz="1400" kern="100" dirty="0" smtClean="0">
                <a:solidFill>
                  <a:srgbClr val="000000"/>
                </a:solidFill>
                <a:ea typeface="Verdana" panose="020B0604030504040204" pitchFamily="34" charset="0"/>
                <a:cs typeface="Times New Roman" panose="02020603050405020304" pitchFamily="18" charset="0"/>
              </a:rPr>
              <a:t>:</a:t>
            </a: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-La </a:t>
            </a:r>
            <a:r>
              <a:rPr lang="fr-FR" sz="1400" kern="100" dirty="0">
                <a:solidFill>
                  <a:srgbClr val="000000"/>
                </a:solidFill>
                <a:ea typeface="Verdana" panose="020B0604030504040204" pitchFamily="34" charset="0"/>
                <a:cs typeface="Times New Roman" panose="02020603050405020304" pitchFamily="18" charset="0"/>
              </a:rPr>
              <a:t>1ère année du dispositif INS’AVENIR de Lyon </a:t>
            </a:r>
            <a:endParaRPr lang="fr-FR" sz="1400" kern="100" dirty="0">
              <a:solidFill>
                <a:srgbClr val="FFFFFF"/>
              </a:solidFill>
              <a:ea typeface="Verdana" panose="020B0604030504040204" pitchFamily="34" charset="0"/>
              <a:cs typeface="Times New Roman" panose="02020603050405020304" pitchFamily="18" charset="0"/>
            </a:endParaRP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-Une </a:t>
            </a:r>
            <a:r>
              <a:rPr lang="fr-FR" sz="1400" kern="100" dirty="0">
                <a:solidFill>
                  <a:srgbClr val="000000"/>
                </a:solidFill>
                <a:ea typeface="Verdana" panose="020B0604030504040204" pitchFamily="34" charset="0"/>
                <a:cs typeface="Times New Roman" panose="02020603050405020304" pitchFamily="18" charset="0"/>
              </a:rPr>
              <a:t>CPGE TSI</a:t>
            </a:r>
            <a:endParaRPr lang="fr-FR" sz="1400" kern="100" dirty="0">
              <a:solidFill>
                <a:srgbClr val="FFFFFF"/>
              </a:solidFill>
              <a:ea typeface="Verdana" panose="020B0604030504040204" pitchFamily="34" charset="0"/>
              <a:cs typeface="Times New Roman" panose="02020603050405020304" pitchFamily="18" charset="0"/>
            </a:endParaRP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 La deuxième année de BTS </a:t>
            </a:r>
            <a:r>
              <a:rPr lang="fr-FR" sz="1400" kern="100" dirty="0">
                <a:solidFill>
                  <a:srgbClr val="000000"/>
                </a:solidFill>
                <a:ea typeface="Verdana" panose="020B0604030504040204" pitchFamily="34" charset="0"/>
                <a:cs typeface="Times New Roman" panose="02020603050405020304" pitchFamily="18" charset="0"/>
              </a:rPr>
              <a:t>du Lycée </a:t>
            </a:r>
            <a:r>
              <a:rPr lang="fr-FR" sz="1400" kern="100" dirty="0" err="1">
                <a:solidFill>
                  <a:srgbClr val="000000"/>
                </a:solidFill>
                <a:ea typeface="Verdana" panose="020B0604030504040204" pitchFamily="34" charset="0"/>
                <a:cs typeface="Times New Roman" panose="02020603050405020304" pitchFamily="18" charset="0"/>
              </a:rPr>
              <a:t>Arbez</a:t>
            </a:r>
            <a:r>
              <a:rPr lang="fr-FR" sz="1400" kern="100" dirty="0">
                <a:solidFill>
                  <a:srgbClr val="000000"/>
                </a:solidFill>
                <a:ea typeface="Verdana" panose="020B0604030504040204" pitchFamily="34" charset="0"/>
                <a:cs typeface="Times New Roman" panose="02020603050405020304" pitchFamily="18" charset="0"/>
              </a:rPr>
              <a:t> Carme </a:t>
            </a:r>
            <a:r>
              <a:rPr lang="fr-FR" sz="1400" kern="100" dirty="0" smtClean="0">
                <a:solidFill>
                  <a:srgbClr val="000000"/>
                </a:solidFill>
                <a:ea typeface="Verdana" panose="020B0604030504040204" pitchFamily="34" charset="0"/>
                <a:cs typeface="Times New Roman" panose="02020603050405020304" pitchFamily="18" charset="0"/>
              </a:rPr>
              <a:t>(CPI, CPRP, EPC)</a:t>
            </a: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 La première ou </a:t>
            </a:r>
            <a:r>
              <a:rPr lang="fr-FR" sz="1400" kern="100" dirty="0">
                <a:solidFill>
                  <a:srgbClr val="000000"/>
                </a:solidFill>
                <a:ea typeface="Verdana" panose="020B0604030504040204" pitchFamily="34" charset="0"/>
                <a:cs typeface="Times New Roman" panose="02020603050405020304" pitchFamily="18" charset="0"/>
              </a:rPr>
              <a:t>d</a:t>
            </a:r>
            <a:r>
              <a:rPr lang="fr-FR" sz="1400" kern="100" dirty="0" smtClean="0">
                <a:solidFill>
                  <a:srgbClr val="000000"/>
                </a:solidFill>
                <a:ea typeface="Verdana" panose="020B0604030504040204" pitchFamily="34" charset="0"/>
                <a:cs typeface="Times New Roman" panose="02020603050405020304" pitchFamily="18" charset="0"/>
              </a:rPr>
              <a:t>euxième année d’un BUT en fonction des résultats et de la spécialité choisie</a:t>
            </a:r>
          </a:p>
          <a:p>
            <a:pPr marL="491490" marR="320040" indent="-171450">
              <a:buFontTx/>
              <a:buChar char="-"/>
            </a:pPr>
            <a:endParaRPr lang="fr-FR" sz="1100" kern="100" dirty="0">
              <a:solidFill>
                <a:srgbClr val="FFFFFF"/>
              </a:solidFill>
              <a:ea typeface="Verdana" panose="020B0604030504040204" pitchFamily="34" charset="0"/>
              <a:cs typeface="Times New Roman" panose="02020603050405020304" pitchFamily="18" charset="0"/>
            </a:endParaRPr>
          </a:p>
          <a:p>
            <a:pPr marL="320040" marR="320040">
              <a:lnSpc>
                <a:spcPct val="105000"/>
              </a:lnSpc>
              <a:spcAft>
                <a:spcPts val="800"/>
              </a:spcAft>
            </a:pPr>
            <a:endParaRPr lang="fr-FR" sz="1100" kern="100" dirty="0">
              <a:solidFill>
                <a:srgbClr val="FFFFFF"/>
              </a:solidFill>
              <a:ea typeface="Verdana" panose="020B0604030504040204" pitchFamily="34" charset="0"/>
              <a:cs typeface="Times New Roman" panose="02020603050405020304" pitchFamily="18" charset="0"/>
            </a:endParaRPr>
          </a:p>
        </p:txBody>
      </p:sp>
      <p:pic>
        <p:nvPicPr>
          <p:cNvPr id="6" name="Image 5"/>
          <p:cNvPicPr>
            <a:picLocks noChangeAspect="1"/>
          </p:cNvPicPr>
          <p:nvPr/>
        </p:nvPicPr>
        <p:blipFill>
          <a:blip r:embed="rId14"/>
          <a:stretch>
            <a:fillRect/>
          </a:stretch>
        </p:blipFill>
        <p:spPr>
          <a:xfrm>
            <a:off x="646724" y="569823"/>
            <a:ext cx="1902117" cy="725487"/>
          </a:xfrm>
          <a:prstGeom prst="rect">
            <a:avLst/>
          </a:prstGeom>
        </p:spPr>
      </p:pic>
      <p:pic>
        <p:nvPicPr>
          <p:cNvPr id="7" name="Image 6"/>
          <p:cNvPicPr>
            <a:picLocks noChangeAspect="1"/>
          </p:cNvPicPr>
          <p:nvPr/>
        </p:nvPicPr>
        <p:blipFill>
          <a:blip r:embed="rId15"/>
          <a:stretch>
            <a:fillRect/>
          </a:stretch>
        </p:blipFill>
        <p:spPr>
          <a:xfrm>
            <a:off x="811287" y="1316799"/>
            <a:ext cx="1530229" cy="1530229"/>
          </a:xfrm>
          <a:prstGeom prst="rect">
            <a:avLst/>
          </a:prstGeom>
        </p:spPr>
      </p:pic>
      <p:sp>
        <p:nvSpPr>
          <p:cNvPr id="20" name="Ellipse 19"/>
          <p:cNvSpPr/>
          <p:nvPr/>
        </p:nvSpPr>
        <p:spPr>
          <a:xfrm>
            <a:off x="7291777" y="958518"/>
            <a:ext cx="3167491" cy="642942"/>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Lycée </a:t>
            </a:r>
            <a:r>
              <a:rPr lang="fr-FR" sz="1400" b="1" dirty="0" smtClean="0">
                <a:solidFill>
                  <a:schemeClr val="bg1"/>
                </a:solidFill>
                <a:latin typeface="Baskerville Old Face" pitchFamily="18" charset="0"/>
              </a:rPr>
              <a:t>ARBEZ -CARME</a:t>
            </a:r>
          </a:p>
        </p:txBody>
      </p:sp>
      <p:pic>
        <p:nvPicPr>
          <p:cNvPr id="21" name="Image 20">
            <a:extLst>
              <a:ext uri="{FF2B5EF4-FFF2-40B4-BE49-F238E27FC236}">
                <a16:creationId xmlns:a16="http://schemas.microsoft.com/office/drawing/2014/main" id="{B96D8929-EA9A-4199-9B3A-B2813936272A}"/>
              </a:ext>
            </a:extLst>
          </p:cNvPr>
          <p:cNvPicPr/>
          <p:nvPr/>
        </p:nvPicPr>
        <p:blipFill rotWithShape="1">
          <a:blip r:embed="rId16">
            <a:extLst>
              <a:ext uri="{28A0092B-C50C-407E-A947-70E740481C1C}">
                <a14:useLocalDpi xmlns:a14="http://schemas.microsoft.com/office/drawing/2010/main" val="0"/>
              </a:ext>
            </a:extLst>
          </a:blip>
          <a:srcRect t="19008" r="4662" b="13270"/>
          <a:stretch/>
        </p:blipFill>
        <p:spPr>
          <a:xfrm>
            <a:off x="6995840" y="1769330"/>
            <a:ext cx="1395095" cy="787400"/>
          </a:xfrm>
          <a:prstGeom prst="rect">
            <a:avLst/>
          </a:prstGeom>
        </p:spPr>
      </p:pic>
      <p:pic>
        <p:nvPicPr>
          <p:cNvPr id="22" name="Image 21">
            <a:extLst>
              <a:ext uri="{FF2B5EF4-FFF2-40B4-BE49-F238E27FC236}">
                <a16:creationId xmlns:a16="http://schemas.microsoft.com/office/drawing/2014/main" id="{DFB772B1-7369-4DC8-92DF-22EF5CA1E974}"/>
              </a:ext>
            </a:extLst>
          </p:cNvPr>
          <p:cNvPicPr/>
          <p:nvPr/>
        </p:nvPicPr>
        <p:blipFill>
          <a:blip r:embed="rId17" cstate="print">
            <a:extLst>
              <a:ext uri="{28A0092B-C50C-407E-A947-70E740481C1C}">
                <a14:useLocalDpi xmlns:a14="http://schemas.microsoft.com/office/drawing/2010/main" val="0"/>
              </a:ext>
            </a:extLst>
          </a:blip>
          <a:stretch>
            <a:fillRect/>
          </a:stretch>
        </p:blipFill>
        <p:spPr>
          <a:xfrm>
            <a:off x="9364420" y="217440"/>
            <a:ext cx="741680" cy="584200"/>
          </a:xfrm>
          <a:prstGeom prst="rect">
            <a:avLst/>
          </a:prstGeom>
        </p:spPr>
      </p:pic>
      <p:sp>
        <p:nvSpPr>
          <p:cNvPr id="23" name="Ellipse 22"/>
          <p:cNvSpPr/>
          <p:nvPr/>
        </p:nvSpPr>
        <p:spPr>
          <a:xfrm>
            <a:off x="322466" y="3888437"/>
            <a:ext cx="2705120" cy="642942"/>
          </a:xfrm>
          <a:prstGeom prst="ellipse">
            <a:avLst/>
          </a:prstGeom>
          <a:solidFill>
            <a:srgbClr val="9F3D3C"/>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Contacts</a:t>
            </a:r>
          </a:p>
        </p:txBody>
      </p:sp>
      <p:sp>
        <p:nvSpPr>
          <p:cNvPr id="3" name="Rectangle 2"/>
          <p:cNvSpPr/>
          <p:nvPr/>
        </p:nvSpPr>
        <p:spPr>
          <a:xfrm>
            <a:off x="235655" y="4772030"/>
            <a:ext cx="3080018" cy="2419124"/>
          </a:xfrm>
          <a:prstGeom prst="rect">
            <a:avLst/>
          </a:prstGeom>
        </p:spPr>
        <p:txBody>
          <a:bodyPr wrap="square">
            <a:spAutoFit/>
          </a:bodyPr>
          <a:lstStyle/>
          <a:p>
            <a:pPr marL="320040" marR="320040">
              <a:lnSpc>
                <a:spcPct val="120000"/>
              </a:lnSpc>
            </a:pPr>
            <a:r>
              <a:rPr lang="fr-FR" sz="1400" b="1" kern="100" dirty="0" smtClean="0">
                <a:solidFill>
                  <a:srgbClr val="000000"/>
                </a:solidFill>
                <a:ea typeface="Verdana" panose="020B0604030504040204" pitchFamily="34" charset="0"/>
                <a:cs typeface="Times New Roman" panose="02020603050405020304" pitchFamily="18" charset="0"/>
              </a:rPr>
              <a:t>Mme CORNATON Stéphanie</a:t>
            </a: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Proviseur Adjointe </a:t>
            </a: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stephanie.cornaton@ac-lyon.fr</a:t>
            </a:r>
          </a:p>
          <a:p>
            <a:pPr marL="320040" marR="320040">
              <a:lnSpc>
                <a:spcPct val="120000"/>
              </a:lnSpc>
            </a:pPr>
            <a:r>
              <a:rPr lang="fr-FR" sz="1400" b="1" kern="100" dirty="0" smtClean="0">
                <a:solidFill>
                  <a:srgbClr val="000000"/>
                </a:solidFill>
                <a:ea typeface="Verdana" panose="020B0604030504040204" pitchFamily="34" charset="0"/>
                <a:cs typeface="Times New Roman" panose="02020603050405020304" pitchFamily="18" charset="0"/>
              </a:rPr>
              <a:t>Mme BROUSSE Élodie</a:t>
            </a: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Directrice Déléguée aux Formations</a:t>
            </a:r>
          </a:p>
          <a:p>
            <a:pPr marL="320040" marR="320040">
              <a:lnSpc>
                <a:spcPct val="120000"/>
              </a:lnSpc>
            </a:pPr>
            <a:r>
              <a:rPr lang="fr-FR" sz="1400" kern="100" dirty="0" smtClean="0">
                <a:solidFill>
                  <a:srgbClr val="000000"/>
                </a:solidFill>
                <a:ea typeface="Verdana" panose="020B0604030504040204" pitchFamily="34" charset="0"/>
                <a:cs typeface="Times New Roman" panose="02020603050405020304" pitchFamily="18" charset="0"/>
              </a:rPr>
              <a:t>elodie.brousse@ac-lyon.fr</a:t>
            </a:r>
          </a:p>
          <a:p>
            <a:pPr marL="320040" marR="320040">
              <a:lnSpc>
                <a:spcPct val="120000"/>
              </a:lnSpc>
            </a:pPr>
            <a:endParaRPr lang="fr-FR" sz="1400" kern="100" dirty="0" smtClean="0">
              <a:solidFill>
                <a:srgbClr val="000000"/>
              </a:solidFill>
              <a:ea typeface="Verdana" panose="020B0604030504040204" pitchFamily="34" charset="0"/>
              <a:cs typeface="Times New Roman" panose="02020603050405020304" pitchFamily="18" charset="0"/>
            </a:endParaRPr>
          </a:p>
          <a:p>
            <a:pPr marL="320040" marR="320040">
              <a:lnSpc>
                <a:spcPct val="120000"/>
              </a:lnSpc>
            </a:pPr>
            <a:r>
              <a:rPr lang="fr-FR" sz="1400" kern="100" dirty="0" smtClean="0">
                <a:solidFill>
                  <a:srgbClr val="FFFFFF"/>
                </a:solidFill>
                <a:ea typeface="Verdana" panose="020B0604030504040204" pitchFamily="34" charset="0"/>
                <a:cs typeface="Times New Roman" panose="02020603050405020304" pitchFamily="18" charset="0"/>
              </a:rPr>
              <a:t>Pro</a:t>
            </a:r>
            <a:endParaRPr lang="fr-FR" sz="1400" kern="100" dirty="0">
              <a:solidFill>
                <a:srgbClr val="000000"/>
              </a:solidFill>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761403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Zone de texte 42"/>
          <p:cNvSpPr txBox="1"/>
          <p:nvPr/>
        </p:nvSpPr>
        <p:spPr>
          <a:xfrm>
            <a:off x="7578948" y="4337323"/>
            <a:ext cx="3465571" cy="2741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16000" indent="-285750">
              <a:spcAft>
                <a:spcPts val="0"/>
              </a:spcAft>
              <a:buFont typeface="Wingdings" panose="05000000000000000000" pitchFamily="2" charset="2"/>
              <a:buChar char="Ø"/>
            </a:pPr>
            <a:r>
              <a:rPr lang="fr-FR" sz="1400" b="1" dirty="0">
                <a:solidFill>
                  <a:srgbClr val="C00000"/>
                </a:solidFill>
                <a:latin typeface="Baskerville Old Face" pitchFamily="18" charset="0"/>
                <a:cs typeface="Arial" charset="0"/>
              </a:rPr>
              <a:t>Profil du candidat</a:t>
            </a:r>
            <a:endParaRPr lang="fr-FR" sz="1400" dirty="0">
              <a:latin typeface="Baskerville Old Face" pitchFamily="18" charset="0"/>
              <a:ea typeface="Times New Roman"/>
            </a:endParaRPr>
          </a:p>
        </p:txBody>
      </p:sp>
      <p:sp>
        <p:nvSpPr>
          <p:cNvPr id="18" name="Rectangle 17"/>
          <p:cNvSpPr>
            <a:spLocks noChangeArrowheads="1"/>
          </p:cNvSpPr>
          <p:nvPr/>
        </p:nvSpPr>
        <p:spPr bwMode="auto">
          <a:xfrm>
            <a:off x="3762524" y="614405"/>
            <a:ext cx="2664297" cy="1578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lnSpc>
                <a:spcPct val="115000"/>
              </a:lnSpc>
              <a:spcAft>
                <a:spcPts val="800"/>
              </a:spcAft>
            </a:pPr>
            <a:r>
              <a:rPr lang="fr-FR" sz="1400" kern="100" dirty="0">
                <a:solidFill>
                  <a:srgbClr val="262626"/>
                </a:solidFill>
                <a:ea typeface="MS Gothic" panose="020B0609070205080204" pitchFamily="49" charset="-128"/>
                <a:cs typeface="Times New Roman" panose="02020603050405020304" pitchFamily="18" charset="0"/>
              </a:rPr>
              <a:t>La formation accueille les titulaires d’un bac STI2D, STL option </a:t>
            </a:r>
            <a:r>
              <a:rPr lang="fr-FR" sz="1400" kern="100" dirty="0" smtClean="0">
                <a:solidFill>
                  <a:srgbClr val="262626"/>
                </a:solidFill>
                <a:ea typeface="MS Gothic" panose="020B0609070205080204" pitchFamily="49" charset="-128"/>
                <a:cs typeface="Times New Roman" panose="02020603050405020304" pitchFamily="18" charset="0"/>
              </a:rPr>
              <a:t>SPCL, </a:t>
            </a:r>
            <a:r>
              <a:rPr lang="fr-FR" sz="1400" kern="100" dirty="0">
                <a:solidFill>
                  <a:srgbClr val="262626"/>
                </a:solidFill>
                <a:ea typeface="MS Gothic" panose="020B0609070205080204" pitchFamily="49" charset="-128"/>
                <a:cs typeface="Times New Roman" panose="02020603050405020304" pitchFamily="18" charset="0"/>
              </a:rPr>
              <a:t>bac Général </a:t>
            </a:r>
            <a:r>
              <a:rPr lang="fr-FR" sz="1400" kern="100" dirty="0" smtClean="0">
                <a:solidFill>
                  <a:srgbClr val="262626"/>
                </a:solidFill>
                <a:ea typeface="MS Gothic" panose="020B0609070205080204" pitchFamily="49" charset="-128"/>
                <a:cs typeface="Times New Roman" panose="02020603050405020304" pitchFamily="18" charset="0"/>
              </a:rPr>
              <a:t>avec prioritairement la spécialité mathématiques et une 2è spécialité scientifique</a:t>
            </a:r>
            <a:endParaRPr lang="fr-FR" sz="1100" kern="100" dirty="0">
              <a:solidFill>
                <a:srgbClr val="262626"/>
              </a:solidFill>
              <a:ea typeface="MS Gothic" panose="020B0609070205080204" pitchFamily="49" charset="-128"/>
              <a:cs typeface="Times New Roman" panose="02020603050405020304" pitchFamily="18" charset="0"/>
            </a:endParaRPr>
          </a:p>
        </p:txBody>
      </p:sp>
      <p:sp>
        <p:nvSpPr>
          <p:cNvPr id="19" name="Ellipse 18"/>
          <p:cNvSpPr/>
          <p:nvPr/>
        </p:nvSpPr>
        <p:spPr>
          <a:xfrm>
            <a:off x="7434932" y="279870"/>
            <a:ext cx="2705120" cy="642942"/>
          </a:xfrm>
          <a:prstGeom prst="ellipse">
            <a:avLst/>
          </a:prstGeom>
          <a:solidFill>
            <a:srgbClr val="9F3D3C"/>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Formation</a:t>
            </a:r>
          </a:p>
        </p:txBody>
      </p:sp>
      <p:pic>
        <p:nvPicPr>
          <p:cNvPr id="20" name="Image 1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4508" y="5279457"/>
            <a:ext cx="2939306" cy="1733788"/>
          </a:xfrm>
          <a:prstGeom prst="rect">
            <a:avLst/>
          </a:prstGeom>
          <a:noFill/>
        </p:spPr>
      </p:pic>
      <p:sp>
        <p:nvSpPr>
          <p:cNvPr id="21" name="Rectangle 20"/>
          <p:cNvSpPr/>
          <p:nvPr/>
        </p:nvSpPr>
        <p:spPr>
          <a:xfrm>
            <a:off x="7578948" y="1263825"/>
            <a:ext cx="2915327" cy="3050900"/>
          </a:xfrm>
          <a:prstGeom prst="rect">
            <a:avLst/>
          </a:prstGeom>
        </p:spPr>
        <p:txBody>
          <a:bodyPr wrap="square">
            <a:spAutoFit/>
          </a:bodyPr>
          <a:lstStyle/>
          <a:p>
            <a:pPr algn="just">
              <a:lnSpc>
                <a:spcPct val="115000"/>
              </a:lnSpc>
              <a:spcBef>
                <a:spcPts val="1800"/>
              </a:spcBef>
              <a:spcAft>
                <a:spcPts val="200"/>
              </a:spcAft>
            </a:pPr>
            <a:r>
              <a:rPr lang="fr-FR" sz="1400" dirty="0"/>
              <a:t>L’année préparatoire s’adresse aux bacheliers souhaitant consacrer une année complète à une solide mise à niveau avec : l’acquisition de compétences non techniques et consolidation des connaissances en matière scientifique. Le cursus proposé est ouvert aux candidats intéressés par une approche plus individualisée de leur parcours qui leur permettra de développer des méthodes de travail efficientes.</a:t>
            </a:r>
          </a:p>
        </p:txBody>
      </p:sp>
      <p:sp>
        <p:nvSpPr>
          <p:cNvPr id="22" name="Zone de texte 42"/>
          <p:cNvSpPr txBox="1"/>
          <p:nvPr/>
        </p:nvSpPr>
        <p:spPr>
          <a:xfrm>
            <a:off x="3762524" y="327194"/>
            <a:ext cx="3465571" cy="2741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16000" indent="-285750">
              <a:spcAft>
                <a:spcPts val="0"/>
              </a:spcAft>
              <a:buFont typeface="Wingdings" panose="05000000000000000000" pitchFamily="2" charset="2"/>
              <a:buChar char="Ø"/>
            </a:pPr>
            <a:r>
              <a:rPr lang="fr-FR" sz="1400" b="1" dirty="0" smtClean="0">
                <a:solidFill>
                  <a:srgbClr val="C00000"/>
                </a:solidFill>
                <a:latin typeface="Baskerville Old Face" pitchFamily="18" charset="0"/>
                <a:cs typeface="Arial" charset="0"/>
              </a:rPr>
              <a:t>Public</a:t>
            </a:r>
          </a:p>
          <a:p>
            <a:pPr marL="216000" indent="-285750">
              <a:spcAft>
                <a:spcPts val="0"/>
              </a:spcAft>
              <a:buFont typeface="Wingdings" panose="05000000000000000000" pitchFamily="2" charset="2"/>
              <a:buChar char="Ø"/>
            </a:pPr>
            <a:endParaRPr lang="fr-FR" sz="1400" dirty="0">
              <a:effectLst/>
              <a:latin typeface="Baskerville Old Face" pitchFamily="18" charset="0"/>
              <a:ea typeface="Times New Roman"/>
            </a:endParaRPr>
          </a:p>
        </p:txBody>
      </p:sp>
      <p:sp>
        <p:nvSpPr>
          <p:cNvPr id="23" name="Rectangle 22"/>
          <p:cNvSpPr/>
          <p:nvPr/>
        </p:nvSpPr>
        <p:spPr>
          <a:xfrm>
            <a:off x="7516504" y="4788743"/>
            <a:ext cx="3177406" cy="2420150"/>
          </a:xfrm>
          <a:prstGeom prst="rect">
            <a:avLst/>
          </a:prstGeom>
        </p:spPr>
        <p:txBody>
          <a:bodyPr wrap="square">
            <a:spAutoFit/>
          </a:bodyPr>
          <a:lstStyle/>
          <a:p>
            <a:pPr>
              <a:lnSpc>
                <a:spcPct val="115000"/>
              </a:lnSpc>
              <a:spcAft>
                <a:spcPts val="800"/>
              </a:spcAft>
            </a:pPr>
            <a:r>
              <a:rPr lang="fr-FR" sz="1400" kern="100" dirty="0" smtClean="0">
                <a:solidFill>
                  <a:srgbClr val="262626"/>
                </a:solidFill>
                <a:ea typeface="Verdana" panose="020B0604030504040204" pitchFamily="34" charset="0"/>
                <a:cs typeface="Times New Roman" panose="02020603050405020304" pitchFamily="18" charset="0"/>
              </a:rPr>
              <a:t>Vous </a:t>
            </a:r>
            <a:r>
              <a:rPr lang="fr-FR" sz="1400" kern="100" dirty="0">
                <a:solidFill>
                  <a:srgbClr val="262626"/>
                </a:solidFill>
                <a:ea typeface="Verdana" panose="020B0604030504040204" pitchFamily="34" charset="0"/>
                <a:cs typeface="Times New Roman" panose="02020603050405020304" pitchFamily="18" charset="0"/>
              </a:rPr>
              <a:t>êtes soucieux d’approfondir vos compétences pour une poursuite d’études </a:t>
            </a:r>
            <a:r>
              <a:rPr lang="fr-FR" sz="1400" kern="100" dirty="0" smtClean="0">
                <a:solidFill>
                  <a:srgbClr val="262626"/>
                </a:solidFill>
                <a:ea typeface="Verdana" panose="020B0604030504040204" pitchFamily="34" charset="0"/>
                <a:cs typeface="Times New Roman" panose="02020603050405020304" pitchFamily="18" charset="0"/>
              </a:rPr>
              <a:t>ambitieuse</a:t>
            </a:r>
          </a:p>
          <a:p>
            <a:pPr>
              <a:lnSpc>
                <a:spcPct val="115000"/>
              </a:lnSpc>
              <a:spcAft>
                <a:spcPts val="800"/>
              </a:spcAft>
            </a:pPr>
            <a:r>
              <a:rPr lang="fr-FR" sz="1400" kern="100" dirty="0" smtClean="0">
                <a:solidFill>
                  <a:srgbClr val="262626"/>
                </a:solidFill>
                <a:ea typeface="Verdana" panose="020B0604030504040204" pitchFamily="34" charset="0"/>
                <a:cs typeface="Times New Roman" panose="02020603050405020304" pitchFamily="18" charset="0"/>
              </a:rPr>
              <a:t>Apte </a:t>
            </a:r>
            <a:r>
              <a:rPr lang="fr-FR" sz="1400" kern="100" dirty="0">
                <a:solidFill>
                  <a:srgbClr val="262626"/>
                </a:solidFill>
                <a:ea typeface="Verdana" panose="020B0604030504040204" pitchFamily="34" charset="0"/>
                <a:cs typeface="Times New Roman" panose="02020603050405020304" pitchFamily="18" charset="0"/>
              </a:rPr>
              <a:t>à travailler en </a:t>
            </a:r>
            <a:r>
              <a:rPr lang="fr-FR" sz="1400" kern="100" dirty="0" smtClean="0">
                <a:solidFill>
                  <a:srgbClr val="262626"/>
                </a:solidFill>
                <a:ea typeface="Verdana" panose="020B0604030504040204" pitchFamily="34" charset="0"/>
                <a:cs typeface="Times New Roman" panose="02020603050405020304" pitchFamily="18" charset="0"/>
              </a:rPr>
              <a:t>groupe</a:t>
            </a:r>
          </a:p>
          <a:p>
            <a:pPr>
              <a:lnSpc>
                <a:spcPct val="115000"/>
              </a:lnSpc>
              <a:spcAft>
                <a:spcPts val="800"/>
              </a:spcAft>
            </a:pPr>
            <a:r>
              <a:rPr lang="fr-FR" sz="1400" kern="100" dirty="0" smtClean="0">
                <a:solidFill>
                  <a:srgbClr val="262626"/>
                </a:solidFill>
                <a:ea typeface="Verdana" panose="020B0604030504040204" pitchFamily="34" charset="0"/>
                <a:cs typeface="Times New Roman" panose="02020603050405020304" pitchFamily="18" charset="0"/>
              </a:rPr>
              <a:t>Sensible </a:t>
            </a:r>
            <a:r>
              <a:rPr lang="fr-FR" sz="1400" kern="100" dirty="0">
                <a:solidFill>
                  <a:srgbClr val="262626"/>
                </a:solidFill>
                <a:ea typeface="Verdana" panose="020B0604030504040204" pitchFamily="34" charset="0"/>
                <a:cs typeface="Times New Roman" panose="02020603050405020304" pitchFamily="18" charset="0"/>
              </a:rPr>
              <a:t>aux nouvelles </a:t>
            </a:r>
            <a:r>
              <a:rPr lang="fr-FR" sz="1400" kern="100" dirty="0" smtClean="0">
                <a:solidFill>
                  <a:srgbClr val="262626"/>
                </a:solidFill>
                <a:ea typeface="Verdana" panose="020B0604030504040204" pitchFamily="34" charset="0"/>
                <a:cs typeface="Times New Roman" panose="02020603050405020304" pitchFamily="18" charset="0"/>
              </a:rPr>
              <a:t>technologies</a:t>
            </a:r>
          </a:p>
          <a:p>
            <a:pPr>
              <a:lnSpc>
                <a:spcPct val="115000"/>
              </a:lnSpc>
              <a:spcAft>
                <a:spcPts val="800"/>
              </a:spcAft>
            </a:pPr>
            <a:r>
              <a:rPr lang="fr-FR" sz="1400" kern="100" dirty="0" smtClean="0">
                <a:solidFill>
                  <a:srgbClr val="262626"/>
                </a:solidFill>
                <a:ea typeface="Verdana" panose="020B0604030504040204" pitchFamily="34" charset="0"/>
                <a:cs typeface="Times New Roman" panose="02020603050405020304" pitchFamily="18" charset="0"/>
              </a:rPr>
              <a:t>Impliqué</a:t>
            </a:r>
            <a:r>
              <a:rPr lang="fr-FR" sz="1400" kern="100" dirty="0">
                <a:solidFill>
                  <a:srgbClr val="262626"/>
                </a:solidFill>
                <a:ea typeface="Verdana" panose="020B0604030504040204" pitchFamily="34" charset="0"/>
                <a:cs typeface="Times New Roman" panose="02020603050405020304" pitchFamily="18" charset="0"/>
              </a:rPr>
              <a:t>, motivé </a:t>
            </a:r>
          </a:p>
          <a:p>
            <a:r>
              <a:rPr lang="fr-FR" sz="1400" dirty="0">
                <a:ea typeface="Verdana" panose="020B0604030504040204" pitchFamily="34" charset="0"/>
                <a:cs typeface="Times New Roman" panose="02020603050405020304" pitchFamily="18" charset="0"/>
              </a:rPr>
              <a:t>N’hésitez pas à candidater sur cette offre de formation conçue pour vous </a:t>
            </a:r>
            <a:endParaRPr lang="fr-FR" sz="1400" dirty="0"/>
          </a:p>
        </p:txBody>
      </p:sp>
      <p:sp>
        <p:nvSpPr>
          <p:cNvPr id="24" name="Zone de texte 42"/>
          <p:cNvSpPr txBox="1"/>
          <p:nvPr/>
        </p:nvSpPr>
        <p:spPr>
          <a:xfrm>
            <a:off x="375645" y="3009101"/>
            <a:ext cx="3465571" cy="2741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16000" indent="-285750">
              <a:spcAft>
                <a:spcPts val="0"/>
              </a:spcAft>
              <a:buFont typeface="Wingdings" panose="05000000000000000000" pitchFamily="2" charset="2"/>
              <a:buChar char="Ø"/>
            </a:pPr>
            <a:r>
              <a:rPr lang="fr-FR" sz="1400" b="1" dirty="0" smtClean="0">
                <a:solidFill>
                  <a:srgbClr val="C00000"/>
                </a:solidFill>
                <a:latin typeface="Baskerville Old Face" pitchFamily="18" charset="0"/>
                <a:cs typeface="Arial" charset="0"/>
              </a:rPr>
              <a:t>Conditions d’admission</a:t>
            </a:r>
            <a:endParaRPr lang="fr-FR" sz="1400" dirty="0">
              <a:effectLst/>
              <a:latin typeface="Baskerville Old Face" pitchFamily="18" charset="0"/>
              <a:ea typeface="Times New Roman"/>
            </a:endParaRPr>
          </a:p>
        </p:txBody>
      </p:sp>
      <p:sp>
        <p:nvSpPr>
          <p:cNvPr id="2" name="Rectangle 1"/>
          <p:cNvSpPr/>
          <p:nvPr/>
        </p:nvSpPr>
        <p:spPr>
          <a:xfrm>
            <a:off x="472928" y="3572055"/>
            <a:ext cx="2745358" cy="1419171"/>
          </a:xfrm>
          <a:prstGeom prst="rect">
            <a:avLst/>
          </a:prstGeom>
        </p:spPr>
        <p:txBody>
          <a:bodyPr wrap="square">
            <a:spAutoFit/>
          </a:bodyPr>
          <a:lstStyle/>
          <a:p>
            <a:pPr>
              <a:lnSpc>
                <a:spcPct val="115000"/>
              </a:lnSpc>
              <a:spcAft>
                <a:spcPts val="800"/>
              </a:spcAft>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S’inscrire sur le site </a:t>
            </a:r>
            <a:r>
              <a:rPr lang="fr-FR" sz="1400" kern="100" dirty="0" err="1">
                <a:solidFill>
                  <a:srgbClr val="262626"/>
                </a:solidFill>
                <a:latin typeface="Calibri" panose="020F0502020204030204" pitchFamily="34" charset="0"/>
                <a:ea typeface="Verdana" panose="020B0604030504040204" pitchFamily="34" charset="0"/>
                <a:cs typeface="Calibri" panose="020F0502020204030204" pitchFamily="34" charset="0"/>
              </a:rPr>
              <a:t>Parcoursup</a:t>
            </a: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 2023</a:t>
            </a:r>
          </a:p>
          <a:p>
            <a:pPr>
              <a:lnSpc>
                <a:spcPct val="115000"/>
              </a:lnSpc>
              <a:spcAft>
                <a:spcPts val="800"/>
              </a:spcAft>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L’admission sera ensuite validée après étude des dossiers et entretien individuel</a:t>
            </a:r>
            <a:endParaRPr lang="fr-FR" sz="1400" kern="100" dirty="0">
              <a:solidFill>
                <a:srgbClr val="262626"/>
              </a:solidFill>
              <a:effectLst/>
              <a:latin typeface="Calibri" panose="020F0502020204030204" pitchFamily="34" charset="0"/>
              <a:ea typeface="Verdana" panose="020B0604030504040204" pitchFamily="34" charset="0"/>
              <a:cs typeface="Calibri" panose="020F0502020204030204" pitchFamily="34" charset="0"/>
            </a:endParaRPr>
          </a:p>
        </p:txBody>
      </p:sp>
      <p:sp>
        <p:nvSpPr>
          <p:cNvPr id="25" name="Ellipse 24"/>
          <p:cNvSpPr/>
          <p:nvPr/>
        </p:nvSpPr>
        <p:spPr>
          <a:xfrm>
            <a:off x="3574508" y="2412479"/>
            <a:ext cx="2749405" cy="596622"/>
          </a:xfrm>
          <a:prstGeom prst="ellipse">
            <a:avLst/>
          </a:prstGeom>
          <a:solidFill>
            <a:srgbClr val="9F3D3C"/>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Horaires et rythme de la formation</a:t>
            </a:r>
          </a:p>
        </p:txBody>
      </p:sp>
      <p:sp>
        <p:nvSpPr>
          <p:cNvPr id="3" name="Rectangle 2"/>
          <p:cNvSpPr/>
          <p:nvPr/>
        </p:nvSpPr>
        <p:spPr>
          <a:xfrm>
            <a:off x="3574508" y="3019425"/>
            <a:ext cx="3149398" cy="2134430"/>
          </a:xfrm>
          <a:prstGeom prst="rect">
            <a:avLst/>
          </a:prstGeom>
        </p:spPr>
        <p:txBody>
          <a:bodyPr wrap="square">
            <a:spAutoFit/>
          </a:bodyPr>
          <a:lstStyle/>
          <a:p>
            <a:pPr>
              <a:lnSpc>
                <a:spcPct val="115000"/>
              </a:lnSpc>
              <a:spcAft>
                <a:spcPts val="800"/>
              </a:spcAft>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28 heures hebdomadaires auxquelles s’ajoutent :</a:t>
            </a:r>
          </a:p>
          <a:p>
            <a:pPr>
              <a:lnSpc>
                <a:spcPct val="115000"/>
              </a:lnSpc>
              <a:spcAft>
                <a:spcPts val="800"/>
              </a:spcAft>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2 heures </a:t>
            </a: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d’accompagnement personnalisé selon les besoins de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l’élève </a:t>
            </a:r>
            <a:endPar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endParaRPr>
          </a:p>
          <a:p>
            <a:pPr>
              <a:lnSpc>
                <a:spcPct val="115000"/>
              </a:lnSpc>
              <a:spcAft>
                <a:spcPts val="800"/>
              </a:spcAft>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- 2 heures de tutorat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par une élève ingénieur de l’INSA</a:t>
            </a:r>
            <a:endPar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endParaRPr>
          </a:p>
          <a:p>
            <a:pPr>
              <a:lnSpc>
                <a:spcPct val="115000"/>
              </a:lnSpc>
              <a:spcAft>
                <a:spcPts val="800"/>
              </a:spcAft>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-1 heure de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colle par semaine</a:t>
            </a:r>
            <a:endParaRPr lang="fr-FR" sz="1400" kern="100" dirty="0">
              <a:solidFill>
                <a:srgbClr val="262626"/>
              </a:solidFill>
              <a:effectLst/>
              <a:latin typeface="Calibri" panose="020F0502020204030204" pitchFamily="34" charset="0"/>
              <a:ea typeface="Verdana" panose="020B0604030504040204" pitchFamily="34" charset="0"/>
              <a:cs typeface="Calibri" panose="020F0502020204030204" pitchFamily="34" charset="0"/>
            </a:endParaRPr>
          </a:p>
        </p:txBody>
      </p:sp>
      <p:sp>
        <p:nvSpPr>
          <p:cNvPr id="27" name="Ellipse 26"/>
          <p:cNvSpPr/>
          <p:nvPr/>
        </p:nvSpPr>
        <p:spPr>
          <a:xfrm>
            <a:off x="306140" y="304984"/>
            <a:ext cx="2749405" cy="783774"/>
          </a:xfrm>
          <a:prstGeom prst="ellipse">
            <a:avLst/>
          </a:prstGeom>
          <a:solidFill>
            <a:srgbClr val="9F3D3C"/>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r>
              <a:rPr lang="fr-FR" sz="1800" b="1" dirty="0" smtClean="0">
                <a:solidFill>
                  <a:schemeClr val="bg1"/>
                </a:solidFill>
                <a:latin typeface="Baskerville Old Face" pitchFamily="18" charset="0"/>
              </a:rPr>
              <a:t>Pourquoi nous rejoindre</a:t>
            </a:r>
          </a:p>
        </p:txBody>
      </p:sp>
      <p:sp>
        <p:nvSpPr>
          <p:cNvPr id="7" name="Rectangle 6"/>
          <p:cNvSpPr/>
          <p:nvPr/>
        </p:nvSpPr>
        <p:spPr>
          <a:xfrm>
            <a:off x="375645" y="1278630"/>
            <a:ext cx="3033390" cy="1624355"/>
          </a:xfrm>
          <a:prstGeom prst="rect">
            <a:avLst/>
          </a:prstGeom>
        </p:spPr>
        <p:txBody>
          <a:bodyPr wrap="square">
            <a:spAutoFit/>
          </a:bodyPr>
          <a:lstStyle/>
          <a:p>
            <a:pPr marL="171450" indent="-171450">
              <a:lnSpc>
                <a:spcPct val="115000"/>
              </a:lnSpc>
              <a:spcAft>
                <a:spcPts val="800"/>
              </a:spcAft>
              <a:buFont typeface="Wingdings" panose="05000000000000000000" pitchFamily="2" charset="2"/>
              <a:buChar char="v"/>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Un partenariat avec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l’INSA</a:t>
            </a:r>
          </a:p>
          <a:p>
            <a:pPr marL="171450" indent="-171450">
              <a:lnSpc>
                <a:spcPct val="115000"/>
              </a:lnSpc>
              <a:spcAft>
                <a:spcPts val="800"/>
              </a:spcAft>
              <a:buFont typeface="Wingdings" panose="05000000000000000000" pitchFamily="2" charset="2"/>
              <a:buChar char="v"/>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Un suivi personnalisé par un professeur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référent </a:t>
            </a:r>
          </a:p>
          <a:p>
            <a:pPr marL="171450" indent="-171450">
              <a:lnSpc>
                <a:spcPct val="115000"/>
              </a:lnSpc>
              <a:spcAft>
                <a:spcPts val="800"/>
              </a:spcAft>
              <a:buFont typeface="Wingdings" panose="05000000000000000000" pitchFamily="2" charset="2"/>
              <a:buChar char="v"/>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Un </a:t>
            </a:r>
            <a:r>
              <a:rPr lang="fr-FR" sz="1400" kern="100" dirty="0" err="1">
                <a:solidFill>
                  <a:srgbClr val="262626"/>
                </a:solidFill>
                <a:latin typeface="Calibri" panose="020F0502020204030204" pitchFamily="34" charset="0"/>
                <a:ea typeface="Verdana" panose="020B0604030504040204" pitchFamily="34" charset="0"/>
                <a:cs typeface="Calibri" panose="020F0502020204030204" pitchFamily="34" charset="0"/>
              </a:rPr>
              <a:t>Fablab</a:t>
            </a: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 ouvert à tous les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publics</a:t>
            </a:r>
          </a:p>
          <a:p>
            <a:pPr marL="171450" indent="-171450">
              <a:lnSpc>
                <a:spcPct val="115000"/>
              </a:lnSpc>
              <a:spcAft>
                <a:spcPts val="800"/>
              </a:spcAft>
              <a:buFont typeface="Wingdings" panose="05000000000000000000" pitchFamily="2" charset="2"/>
              <a:buChar char="v"/>
            </a:pPr>
            <a:r>
              <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rPr>
              <a:t>Un parcours </a:t>
            </a:r>
            <a:r>
              <a:rPr lang="fr-FR" sz="1400" kern="100" dirty="0" smtClean="0">
                <a:solidFill>
                  <a:srgbClr val="262626"/>
                </a:solidFill>
                <a:latin typeface="Calibri" panose="020F0502020204030204" pitchFamily="34" charset="0"/>
                <a:ea typeface="Verdana" panose="020B0604030504040204" pitchFamily="34" charset="0"/>
                <a:cs typeface="Calibri" panose="020F0502020204030204" pitchFamily="34" charset="0"/>
              </a:rPr>
              <a:t>sécurisé</a:t>
            </a:r>
            <a:endParaRPr lang="fr-FR" sz="1400" kern="100" dirty="0">
              <a:solidFill>
                <a:srgbClr val="262626"/>
              </a:solidFill>
              <a:latin typeface="Calibri" panose="020F050202020403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403353481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14597</TotalTime>
  <Words>320</Words>
  <Application>Microsoft Office PowerPoint</Application>
  <PresentationFormat>Personnalisé</PresentationFormat>
  <Paragraphs>57</Paragraphs>
  <Slides>2</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vt:i4>
      </vt:variant>
    </vt:vector>
  </HeadingPairs>
  <TitlesOfParts>
    <vt:vector size="10" baseType="lpstr">
      <vt:lpstr>MS Gothic</vt:lpstr>
      <vt:lpstr>Arial</vt:lpstr>
      <vt:lpstr>Baskerville Old Face</vt:lpstr>
      <vt:lpstr>Calibri</vt:lpstr>
      <vt:lpstr>Times New Roman</vt:lpstr>
      <vt:lpstr>Verdana</vt:lpstr>
      <vt:lpstr>Wingdings</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christelleabis</dc:creator>
  <cp:lastModifiedBy>scornaton</cp:lastModifiedBy>
  <cp:revision>122</cp:revision>
  <dcterms:created xsi:type="dcterms:W3CDTF">2016-02-21T08:53:09Z</dcterms:created>
  <dcterms:modified xsi:type="dcterms:W3CDTF">2023-02-02T08:11:11Z</dcterms:modified>
</cp:coreProperties>
</file>